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7" r:id="rId2"/>
    <p:sldId id="351" r:id="rId3"/>
    <p:sldId id="257" r:id="rId4"/>
    <p:sldId id="305" r:id="rId5"/>
    <p:sldId id="259" r:id="rId6"/>
    <p:sldId id="355" r:id="rId7"/>
    <p:sldId id="352" r:id="rId8"/>
    <p:sldId id="365" r:id="rId9"/>
    <p:sldId id="260" r:id="rId10"/>
    <p:sldId id="274" r:id="rId11"/>
    <p:sldId id="307" r:id="rId12"/>
    <p:sldId id="308" r:id="rId13"/>
    <p:sldId id="272" r:id="rId14"/>
    <p:sldId id="366" r:id="rId15"/>
    <p:sldId id="367" r:id="rId16"/>
    <p:sldId id="353" r:id="rId17"/>
    <p:sldId id="275" r:id="rId18"/>
    <p:sldId id="368" r:id="rId19"/>
    <p:sldId id="354" r:id="rId20"/>
    <p:sldId id="356" r:id="rId21"/>
    <p:sldId id="357" r:id="rId22"/>
    <p:sldId id="265" r:id="rId23"/>
    <p:sldId id="358" r:id="rId24"/>
    <p:sldId id="359" r:id="rId25"/>
    <p:sldId id="360" r:id="rId26"/>
    <p:sldId id="361" r:id="rId27"/>
    <p:sldId id="363" r:id="rId28"/>
    <p:sldId id="315" r:id="rId29"/>
    <p:sldId id="334" r:id="rId30"/>
    <p:sldId id="328" r:id="rId31"/>
    <p:sldId id="330" r:id="rId32"/>
    <p:sldId id="288" r:id="rId33"/>
    <p:sldId id="322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7" autoAdjust="0"/>
    <p:restoredTop sz="94660"/>
  </p:normalViewPr>
  <p:slideViewPr>
    <p:cSldViewPr snapToGrid="0">
      <p:cViewPr varScale="1">
        <p:scale>
          <a:sx n="60" d="100"/>
          <a:sy n="60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3;&#1072;&#1080;&#1083;&#1103;\Documents\&#1076;&#1083;&#1103;%20&#1087;&#1088;&#1077;&#1079;&#1077;&#1085;&#1090;&#1072;&#1094;&#1080;&#1081;%20&#1076;&#1080;&#1072;&#1075;&#1088;&#1072;&#1084;&#1084;&#1099;\&#1080;&#1085;&#1076;&#1080;&#1082;&#1072;&#1090;&#1086;&#1088;&#1099;%20&#1082;&#1072;&#1095;&#1077;&#1089;&#1090;&#1074;&#1072;%20&#1074;&#1099;&#1103;&#1074;&#1083;&#1077;&#1085;&#1080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3;&#1072;&#1080;&#1083;&#1103;\Documents\&#1076;&#1083;&#1103;%20&#1087;&#1088;&#1077;&#1079;&#1077;&#1085;&#1090;&#1072;&#1094;&#1080;&#1081;%20&#1076;&#1080;&#1072;&#1075;&#1088;&#1072;&#1084;&#1084;&#1099;\&#1080;&#1085;&#1076;&#1080;&#1082;&#1072;&#1090;&#1086;&#1088;&#1099;%20&#1082;&#1072;&#1095;&#1077;&#1089;&#1090;&#1074;&#1072;%20&#1074;&#1099;&#1103;&#1074;&#1083;&#1077;&#1085;&#1080;&#110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Лист1!$A$16</c:f>
              <c:strCache>
                <c:ptCount val="1"/>
                <c:pt idx="0">
                  <c:v>посмертная диагностика в РТ (% от в/в больных, ф.8)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Лист1!$B$15:$O$15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Лист1!$B$16:$O$16</c:f>
              <c:numCache>
                <c:formatCode>General</c:formatCode>
                <c:ptCount val="14"/>
                <c:pt idx="0">
                  <c:v>2.4</c:v>
                </c:pt>
                <c:pt idx="1">
                  <c:v>2</c:v>
                </c:pt>
                <c:pt idx="2">
                  <c:v>2.5</c:v>
                </c:pt>
                <c:pt idx="3">
                  <c:v>2.9</c:v>
                </c:pt>
                <c:pt idx="4">
                  <c:v>2.5</c:v>
                </c:pt>
                <c:pt idx="5">
                  <c:v>3</c:v>
                </c:pt>
                <c:pt idx="6">
                  <c:v>3.9</c:v>
                </c:pt>
                <c:pt idx="7">
                  <c:v>2.7</c:v>
                </c:pt>
                <c:pt idx="8">
                  <c:v>2.7</c:v>
                </c:pt>
                <c:pt idx="9">
                  <c:v>2.8</c:v>
                </c:pt>
                <c:pt idx="10">
                  <c:v>2.6</c:v>
                </c:pt>
                <c:pt idx="11">
                  <c:v>1.9</c:v>
                </c:pt>
                <c:pt idx="12">
                  <c:v>3</c:v>
                </c:pt>
                <c:pt idx="13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9D-4194-9F0D-8AEA1F49CC32}"/>
            </c:ext>
          </c:extLst>
        </c:ser>
        <c:ser>
          <c:idx val="1"/>
          <c:order val="1"/>
          <c:tx>
            <c:strRef>
              <c:f>Лист1!$A$17</c:f>
              <c:strCache>
                <c:ptCount val="1"/>
                <c:pt idx="0">
                  <c:v>посмертная диагностика в РФ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Лист1!$B$15:$O$15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Лист1!$B$17:$O$17</c:f>
              <c:numCache>
                <c:formatCode>General</c:formatCode>
                <c:ptCount val="14"/>
                <c:pt idx="1">
                  <c:v>1.8</c:v>
                </c:pt>
                <c:pt idx="2">
                  <c:v>1.8</c:v>
                </c:pt>
                <c:pt idx="3">
                  <c:v>1.7</c:v>
                </c:pt>
                <c:pt idx="4">
                  <c:v>1.6</c:v>
                </c:pt>
                <c:pt idx="5">
                  <c:v>1.6</c:v>
                </c:pt>
                <c:pt idx="6">
                  <c:v>1.7</c:v>
                </c:pt>
                <c:pt idx="7">
                  <c:v>1.7</c:v>
                </c:pt>
                <c:pt idx="8">
                  <c:v>1.7</c:v>
                </c:pt>
                <c:pt idx="9">
                  <c:v>1.6</c:v>
                </c:pt>
                <c:pt idx="10">
                  <c:v>1.7</c:v>
                </c:pt>
                <c:pt idx="11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9D-4194-9F0D-8AEA1F49CC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6623600"/>
        <c:axId val="287754392"/>
      </c:lineChart>
      <c:catAx>
        <c:axId val="28662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754392"/>
        <c:crosses val="autoZero"/>
        <c:auto val="1"/>
        <c:lblAlgn val="ctr"/>
        <c:lblOffset val="100"/>
        <c:noMultiLvlLbl val="0"/>
      </c:catAx>
      <c:valAx>
        <c:axId val="28775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62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5048118985127E-2"/>
          <c:y val="0.24189924176144648"/>
          <c:w val="0.8966272965879265"/>
          <c:h val="0.6645902595508894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Лист1!$A$20</c:f>
              <c:strCache>
                <c:ptCount val="1"/>
                <c:pt idx="0">
                  <c:v>одногодичная летальность в РТ (% от в/в, ф.33)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Лист1!$B$19:$O$19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Лист1!$B$20:$O$20</c:f>
              <c:numCache>
                <c:formatCode>General</c:formatCode>
                <c:ptCount val="14"/>
                <c:pt idx="0">
                  <c:v>2.5</c:v>
                </c:pt>
                <c:pt idx="1">
                  <c:v>2.9</c:v>
                </c:pt>
                <c:pt idx="2">
                  <c:v>2.5</c:v>
                </c:pt>
                <c:pt idx="3">
                  <c:v>2.2999999999999998</c:v>
                </c:pt>
                <c:pt idx="4">
                  <c:v>2.1</c:v>
                </c:pt>
                <c:pt idx="5">
                  <c:v>3</c:v>
                </c:pt>
                <c:pt idx="6">
                  <c:v>1.6</c:v>
                </c:pt>
                <c:pt idx="7">
                  <c:v>2.1</c:v>
                </c:pt>
                <c:pt idx="8">
                  <c:v>1.9</c:v>
                </c:pt>
                <c:pt idx="9">
                  <c:v>2.2999999999999998</c:v>
                </c:pt>
                <c:pt idx="10">
                  <c:v>1.6</c:v>
                </c:pt>
                <c:pt idx="11">
                  <c:v>1.6</c:v>
                </c:pt>
                <c:pt idx="12">
                  <c:v>2.4</c:v>
                </c:pt>
                <c:pt idx="13">
                  <c:v>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52-4CE6-88E9-1BF95E378B8F}"/>
            </c:ext>
          </c:extLst>
        </c:ser>
        <c:ser>
          <c:idx val="1"/>
          <c:order val="1"/>
          <c:tx>
            <c:strRef>
              <c:f>Лист1!$A$21</c:f>
              <c:strCache>
                <c:ptCount val="1"/>
                <c:pt idx="0">
                  <c:v>одногодичная летальность в РФ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Лист1!$B$19:$O$19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Лист1!$B$21:$O$21</c:f>
              <c:numCache>
                <c:formatCode>General</c:formatCode>
                <c:ptCount val="14"/>
                <c:pt idx="1">
                  <c:v>3.7</c:v>
                </c:pt>
                <c:pt idx="2">
                  <c:v>3.4</c:v>
                </c:pt>
                <c:pt idx="3">
                  <c:v>3.7</c:v>
                </c:pt>
                <c:pt idx="4">
                  <c:v>3</c:v>
                </c:pt>
                <c:pt idx="5">
                  <c:v>3</c:v>
                </c:pt>
                <c:pt idx="6">
                  <c:v>2.9</c:v>
                </c:pt>
                <c:pt idx="7">
                  <c:v>2.7</c:v>
                </c:pt>
                <c:pt idx="8">
                  <c:v>2.4</c:v>
                </c:pt>
                <c:pt idx="9">
                  <c:v>2.2999999999999998</c:v>
                </c:pt>
                <c:pt idx="10">
                  <c:v>2.2999999999999998</c:v>
                </c:pt>
                <c:pt idx="11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52-4CE6-88E9-1BF95E378B8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87755568"/>
        <c:axId val="287751256"/>
      </c:lineChart>
      <c:catAx>
        <c:axId val="28775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751256"/>
        <c:crosses val="autoZero"/>
        <c:auto val="1"/>
        <c:lblAlgn val="ctr"/>
        <c:lblOffset val="100"/>
        <c:noMultiLvlLbl val="0"/>
      </c:catAx>
      <c:valAx>
        <c:axId val="28775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775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1730990595282341E-2"/>
          <c:y val="3.7391297805166805E-2"/>
          <c:w val="0.89999996430711726"/>
          <c:h val="0.115311425674899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E3033-2609-4D3A-9A0D-F2FC19C037E8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7202B-6D6F-4122-8851-8E76D718AC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6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2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8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62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9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71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38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5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57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8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2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7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A594A-4F9F-4689-B38B-BF6FF604B884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36E84-8A78-42A0-ABB2-8BAFF3085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96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#sub_383838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7284" y="212651"/>
            <a:ext cx="8001000" cy="859465"/>
          </a:xfrm>
        </p:spPr>
        <p:txBody>
          <a:bodyPr anchor="ctr">
            <a:noAutofit/>
          </a:bodyPr>
          <a:lstStyle/>
          <a:p>
            <a:r>
              <a:rPr lang="ru-RU" altLang="ru-RU" sz="2000" b="1" dirty="0">
                <a:solidFill>
                  <a:schemeClr val="accent2"/>
                </a:solidFill>
              </a:rPr>
              <a:t>ГАУЗ «Республиканский клинический противотуберкулёзный диспансер» Министерства здравоохранения Республики Татарстан</a:t>
            </a:r>
            <a:br>
              <a:rPr lang="ru-RU" altLang="ru-RU" sz="2000" b="1" dirty="0">
                <a:solidFill>
                  <a:schemeClr val="accent2"/>
                </a:solidFill>
              </a:rPr>
            </a:br>
            <a:endParaRPr lang="ru-RU" altLang="ru-RU" sz="2000" b="1" dirty="0">
              <a:solidFill>
                <a:schemeClr val="accent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7321" y="1371600"/>
            <a:ext cx="10855842" cy="1752600"/>
          </a:xfrm>
        </p:spPr>
        <p:txBody>
          <a:bodyPr/>
          <a:lstStyle/>
          <a:p>
            <a:r>
              <a:rPr lang="ru-RU" altLang="ru-RU" sz="3200" dirty="0">
                <a:solidFill>
                  <a:srgbClr val="000099"/>
                </a:solidFill>
              </a:rPr>
              <a:t>Организация  выявления туберкулеза </a:t>
            </a:r>
          </a:p>
          <a:p>
            <a:r>
              <a:rPr lang="ru-RU" altLang="ru-RU" sz="3200" dirty="0">
                <a:solidFill>
                  <a:srgbClr val="000099"/>
                </a:solidFill>
              </a:rPr>
              <a:t>в Республике Татарстан </a:t>
            </a:r>
          </a:p>
          <a:p>
            <a:r>
              <a:rPr lang="ru-RU" altLang="ru-RU" sz="3200" dirty="0">
                <a:solidFill>
                  <a:srgbClr val="000099"/>
                </a:solidFill>
              </a:rPr>
              <a:t> </a:t>
            </a:r>
            <a:r>
              <a:rPr lang="ru-RU" altLang="ru-RU" sz="3200" dirty="0" smtClean="0">
                <a:solidFill>
                  <a:srgbClr val="000099"/>
                </a:solidFill>
              </a:rPr>
              <a:t>2022 </a:t>
            </a:r>
            <a:r>
              <a:rPr lang="ru-RU" altLang="ru-RU" sz="3200" dirty="0">
                <a:solidFill>
                  <a:srgbClr val="000099"/>
                </a:solidFill>
              </a:rPr>
              <a:t>г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991" y="106326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Подзаголовок 4"/>
          <p:cNvSpPr>
            <a:spLocks/>
          </p:cNvSpPr>
          <p:nvPr/>
        </p:nvSpPr>
        <p:spPr bwMode="auto">
          <a:xfrm>
            <a:off x="1456660" y="3405964"/>
            <a:ext cx="9835116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ru-RU" sz="2000" dirty="0" err="1">
                <a:solidFill>
                  <a:srgbClr val="8E8D8C"/>
                </a:solidFill>
              </a:rPr>
              <a:t>Газизуллина</a:t>
            </a:r>
            <a:r>
              <a:rPr lang="ru-RU" altLang="ru-RU" sz="2000" dirty="0">
                <a:solidFill>
                  <a:srgbClr val="8E8D8C"/>
                </a:solidFill>
              </a:rPr>
              <a:t> Наиля </a:t>
            </a:r>
            <a:r>
              <a:rPr lang="ru-RU" altLang="ru-RU" sz="2000" dirty="0" err="1">
                <a:solidFill>
                  <a:srgbClr val="8E8D8C"/>
                </a:solidFill>
              </a:rPr>
              <a:t>Кабировна</a:t>
            </a:r>
            <a:endParaRPr lang="ru-RU" altLang="ru-RU" sz="2000" dirty="0">
              <a:solidFill>
                <a:srgbClr val="8E8D8C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200" dirty="0">
                <a:solidFill>
                  <a:srgbClr val="8E8D8C"/>
                </a:solidFill>
              </a:rPr>
              <a:t>Главный внештатный </a:t>
            </a:r>
            <a:r>
              <a:rPr lang="ru-RU" altLang="ru-RU" sz="2200" dirty="0" smtClean="0">
                <a:solidFill>
                  <a:srgbClr val="8E8D8C"/>
                </a:solidFill>
              </a:rPr>
              <a:t>специалист фтизиатр </a:t>
            </a:r>
            <a:r>
              <a:rPr lang="ru-RU" altLang="ru-RU" sz="2200" dirty="0">
                <a:solidFill>
                  <a:srgbClr val="8E8D8C"/>
                </a:solidFill>
              </a:rPr>
              <a:t>МЗ РТ </a:t>
            </a:r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44" y="4525963"/>
            <a:ext cx="10770782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54" y="4536104"/>
            <a:ext cx="1865579" cy="1577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93" y="0"/>
            <a:ext cx="1580707" cy="158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5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Приказ 124н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2233"/>
            <a:ext cx="10515600" cy="47947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altLang="ru-RU" dirty="0"/>
              <a:t>13. Уполномоченное лицо на основании поименных списков составляет </a:t>
            </a:r>
            <a:r>
              <a:rPr lang="ru-RU" altLang="ru-RU" b="1" i="1" dirty="0"/>
              <a:t>календарный план </a:t>
            </a:r>
            <a:r>
              <a:rPr lang="ru-RU" altLang="ru-RU" dirty="0"/>
              <a:t>проведения профилактических осмотров граждан с указанием дат и мест их проведения, количества необходимых исследований, числа граждан по каждой возрастной группе (далее - календарный план).</a:t>
            </a:r>
          </a:p>
          <a:p>
            <a:pPr algn="just">
              <a:buNone/>
            </a:pPr>
            <a:r>
              <a:rPr lang="ru-RU" altLang="ru-RU" dirty="0"/>
              <a:t>    14. Календарный план подписывается руководителем медицинской организации или уполномоченным лицом не позднее чем за месяц до начала календарного года и доводится до сведения медицинских работников, участвующих в проведении профилактических осмотров, в том числе ответственных за проведение профилактических осмотров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4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Приказ 124н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48797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16. Уполномоченное лицо организует проведение мероприятий по </a:t>
            </a:r>
            <a:r>
              <a:rPr lang="ru-RU" b="1" i="1" dirty="0"/>
              <a:t>информированию</a:t>
            </a:r>
            <a:r>
              <a:rPr lang="ru-RU" dirty="0"/>
              <a:t> граждан по вопросам профилактики туберкулеза (в том числе в трудовых и учебных коллективах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/>
              <a:t>17. Медицинский работник, ответственный за проведение профилактического осмотра:</a:t>
            </a:r>
          </a:p>
          <a:p>
            <a:pPr marL="0" indent="0">
              <a:buNone/>
            </a:pPr>
            <a:r>
              <a:rPr lang="ru-RU" dirty="0"/>
              <a:t>а) осуществляет информирование граждан, находящихся на медицинском обслуживании в медицинской организации, о необходимости прохождения профилактического осмотра (в том числе о дате, времени и месте его проведения), о его целях и задачах;</a:t>
            </a:r>
          </a:p>
          <a:p>
            <a:pPr marL="0" indent="0">
              <a:buNone/>
            </a:pPr>
            <a:r>
              <a:rPr lang="ru-RU" dirty="0"/>
              <a:t>б) проводит разъяснительную работу и мотивирование граждан к прохождению профилактического осмотра;</a:t>
            </a:r>
          </a:p>
          <a:p>
            <a:pPr marL="0" indent="0">
              <a:buNone/>
            </a:pPr>
            <a:r>
              <a:rPr lang="ru-RU" dirty="0"/>
              <a:t>в) организует выдачу направлений</a:t>
            </a:r>
          </a:p>
        </p:txBody>
      </p:sp>
    </p:spTree>
    <p:extLst>
      <p:ext uri="{BB962C8B-B14F-4D97-AF65-F5344CB8AC3E}">
        <p14:creationId xmlns:p14="http://schemas.microsoft.com/office/powerpoint/2010/main" val="34888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2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Приказ 124н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18. По завершении профилактического осмотра в Медицинскую карту пациента, получающего медицинскую помощь в амбулаторных </a:t>
            </a:r>
            <a:r>
              <a:rPr lang="ru-RU" dirty="0" smtClean="0"/>
              <a:t>условиях, </a:t>
            </a:r>
            <a:r>
              <a:rPr lang="ru-RU" dirty="0"/>
              <a:t>на отдельную страницу вносятся:</a:t>
            </a:r>
          </a:p>
          <a:p>
            <a:pPr marL="0" indent="0">
              <a:buNone/>
            </a:pPr>
            <a:r>
              <a:rPr lang="ru-RU" dirty="0"/>
              <a:t>а) объективные данные по результатам проведенных исследований;</a:t>
            </a:r>
          </a:p>
          <a:p>
            <a:pPr marL="0" indent="0">
              <a:buNone/>
            </a:pPr>
            <a:r>
              <a:rPr lang="ru-RU" dirty="0"/>
              <a:t>б) сведения о наличии контактов с больным туберкулезом, результаты осмотров врачами-специалистами (в случае выявления патологических состояний, свидетельствующих о наличии туберкулеза);</a:t>
            </a:r>
          </a:p>
          <a:p>
            <a:pPr marL="0" indent="0">
              <a:buNone/>
            </a:pPr>
            <a:r>
              <a:rPr lang="ru-RU" dirty="0"/>
              <a:t>в) заключение об отсутствии (выявлении) патологических состояний, свидетельствующих о наличии туберкулеза.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2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Приказ 124н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6177" y="1825625"/>
            <a:ext cx="1069635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dirty="0"/>
              <a:t>19. При выявлении в результате профилактического    осмотра патологических состояний, свидетельствующих   о наличии туберкулеза, медицинский работник, проводящий профилактический осмотр, должен в </a:t>
            </a:r>
            <a:r>
              <a:rPr lang="ru-RU" altLang="ru-RU" dirty="0" smtClean="0"/>
              <a:t>течение </a:t>
            </a:r>
            <a:r>
              <a:rPr lang="ru-RU" altLang="ru-RU" b="1" i="1" dirty="0"/>
              <a:t>2 календарных дней</a:t>
            </a:r>
            <a:r>
              <a:rPr lang="ru-RU" altLang="ru-RU" i="1" dirty="0"/>
              <a:t> </a:t>
            </a:r>
            <a:r>
              <a:rPr lang="ru-RU" altLang="ru-RU" dirty="0"/>
              <a:t>со дня завершения профилактического осмотра организовать обследование гражданина в соответствии с       Порядком оказания медицинской помощи больным туберкулезом.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49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200" b="1" dirty="0"/>
              <a:t>Приказ МЗ РФ от 15 ноября 2012 г. № 932н </a:t>
            </a:r>
            <a:br>
              <a:rPr lang="ru-RU" altLang="ru-RU" sz="3200" b="1" dirty="0"/>
            </a:br>
            <a:r>
              <a:rPr lang="ru-RU" altLang="ru-RU" sz="3200" b="1" dirty="0"/>
              <a:t>"Об утверждении Порядка оказания медицинской помощи больным туберкулезом»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ru-RU" dirty="0"/>
              <a:t>8. </a:t>
            </a:r>
            <a:r>
              <a:rPr lang="ru-RU" altLang="ru-RU" u="sng" dirty="0"/>
              <a:t>Симптомы туберкулеза выявляются медицинскими работниками любых специальностей.</a:t>
            </a:r>
            <a:r>
              <a:rPr lang="ru-RU" altLang="ru-RU" dirty="0"/>
              <a:t> </a:t>
            </a:r>
          </a:p>
          <a:p>
            <a:pPr marL="0" indent="0">
              <a:buNone/>
            </a:pPr>
            <a:r>
              <a:rPr lang="ru-RU" altLang="ru-RU" dirty="0" smtClean="0"/>
              <a:t>9</a:t>
            </a:r>
            <a:r>
              <a:rPr lang="ru-RU" altLang="ru-RU" dirty="0"/>
              <a:t>. При подозрении на туберкулез органов дыхания в медицинских организациях проводится обследование на туберкулез, включающее следующие клинические исследования: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/>
              <a:t>   рентгенологическое </a:t>
            </a:r>
            <a:r>
              <a:rPr lang="ru-RU" altLang="ru-RU" dirty="0"/>
              <a:t>исследование органов грудной клетки;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/>
              <a:t>   общий </a:t>
            </a:r>
            <a:r>
              <a:rPr lang="ru-RU" altLang="ru-RU" dirty="0"/>
              <a:t>анализ крови;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 smtClean="0"/>
              <a:t>   исследование </a:t>
            </a:r>
            <a:r>
              <a:rPr lang="ru-RU" altLang="ru-RU" dirty="0"/>
              <a:t>мокроты на кислотоустойчивые микобактерии </a:t>
            </a:r>
            <a:r>
              <a:rPr lang="ru-RU" altLang="ru-RU" dirty="0" smtClean="0"/>
              <a:t>   методом </a:t>
            </a:r>
            <a:r>
              <a:rPr lang="ru-RU" altLang="ru-RU" dirty="0"/>
              <a:t>микроскопии трехкратно </a:t>
            </a:r>
            <a:r>
              <a:rPr lang="ru-RU" altLang="ru-RU" dirty="0" smtClean="0"/>
              <a:t> 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9622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021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 smtClean="0"/>
              <a:t>Приказ МЗ РФ от 15 ноября 2012 г. № 932н 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"Об утверждении Порядка оказания медицинской помощи больным туберкулезом»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36" y="1286540"/>
            <a:ext cx="11953328" cy="541197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dirty="0"/>
              <a:t> 10. При подозрении на туберкулез внелегочной локализации в медицинских организациях проводится обследование на туберкулез, включающее следующие клинические исследования: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 лучевое (рентгенологическое, </a:t>
            </a:r>
            <a:r>
              <a:rPr lang="ru-RU" altLang="ru-RU" dirty="0" err="1"/>
              <a:t>томографическое</a:t>
            </a:r>
            <a:r>
              <a:rPr lang="ru-RU" altLang="ru-RU" dirty="0"/>
              <a:t>, ультразвуковое, магнитно-резонансное) или специальное, с учетом пораженного органа,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инструментальное исследование;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    общий анализ крови, мочи;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    осмотр врачом-специалистом с учетом локализации предполагаемого очага туберкулеза;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    </a:t>
            </a:r>
            <a:r>
              <a:rPr lang="ru-RU" altLang="ru-RU" i="1" dirty="0"/>
              <a:t>исследование биологического материала (моча, ликвор, </a:t>
            </a:r>
            <a:r>
              <a:rPr lang="ru-RU" altLang="ru-RU" i="1" dirty="0" err="1"/>
              <a:t>пунктат</a:t>
            </a:r>
            <a:r>
              <a:rPr lang="ru-RU" altLang="ru-RU" i="1" dirty="0"/>
              <a:t>, гной, отделяемое свищей, выпот) из предполагаемого очага туберкулеза на кислотоустойчивые микобактерии методами микроскопии и посева и морфологические исследования: цитологические и гистологические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764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7" y="365125"/>
            <a:ext cx="11908464" cy="634335"/>
          </a:xfrm>
        </p:spPr>
        <p:txBody>
          <a:bodyPr>
            <a:noAutofit/>
          </a:bodyPr>
          <a:lstStyle/>
          <a:p>
            <a:pPr marL="0" indent="0" algn="ctr"/>
            <a:r>
              <a:rPr lang="ru-RU" sz="2800" dirty="0"/>
              <a:t>"Санитарно-эпидемиологические требования по профилактике инфекционных болезней"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487" y="1169581"/>
            <a:ext cx="11823405" cy="541197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793. При обнаружении во время обследования пациента признаков, указывающих на возможное заболевание туберкулёзом, в целях постановки окончательного диагноза, он направляется в медицинскую противотуберкулезную организацию.</a:t>
            </a:r>
          </a:p>
          <a:p>
            <a:r>
              <a:rPr lang="ru-RU" dirty="0"/>
              <a:t>Медицинский работник, оформляющий направление в медицинскую противотуберкулезную организацию, информирует </a:t>
            </a:r>
            <a:r>
              <a:rPr lang="ru-RU" b="1" dirty="0"/>
              <a:t>пациента</a:t>
            </a:r>
            <a:r>
              <a:rPr lang="ru-RU" dirty="0"/>
              <a:t> об </a:t>
            </a:r>
            <a:r>
              <a:rPr lang="ru-RU" b="1" dirty="0"/>
              <a:t>обязанности </a:t>
            </a:r>
            <a:r>
              <a:rPr lang="ru-RU" dirty="0"/>
              <a:t>явиться на обследование в противотуберкулёзную медицинскую организацию в течение </a:t>
            </a:r>
            <a:r>
              <a:rPr lang="ru-RU" b="1" dirty="0"/>
              <a:t>10 рабочих дней </a:t>
            </a:r>
            <a:r>
              <a:rPr lang="ru-RU" dirty="0"/>
              <a:t>с момента получения направления и </a:t>
            </a:r>
            <a:r>
              <a:rPr lang="ru-RU" b="1" dirty="0"/>
              <a:t>делает отметку </a:t>
            </a:r>
            <a:r>
              <a:rPr lang="ru-RU" dirty="0"/>
              <a:t>в медицинской документации пациента о его информировании, которая </a:t>
            </a:r>
            <a:r>
              <a:rPr lang="ru-RU" b="1" dirty="0"/>
              <a:t>заверяется подписью пациента</a:t>
            </a:r>
            <a:r>
              <a:rPr lang="ru-RU" dirty="0"/>
              <a:t>.</a:t>
            </a:r>
          </a:p>
          <a:p>
            <a:r>
              <a:rPr lang="ru-RU" dirty="0"/>
              <a:t>Лица с подозрением на туберкулез, получившие направление медицинского работника в профильную лечебно-профилактическую медицинскую организацию (диспансер противотуберкулезный; специализированную больницу туберкулезную, в том числе детскую) (далее - медицинская противотуберкулезная организация), обязаны в течение </a:t>
            </a:r>
            <a:r>
              <a:rPr lang="ru-RU" b="1" dirty="0"/>
              <a:t>десяти рабочих дней </a:t>
            </a:r>
            <a:r>
              <a:rPr lang="ru-RU" dirty="0"/>
              <a:t>с момента получения указанного направления </a:t>
            </a:r>
            <a:r>
              <a:rPr lang="ru-RU" b="1" dirty="0"/>
              <a:t>явиться на обследование </a:t>
            </a:r>
            <a:r>
              <a:rPr lang="ru-RU" dirty="0"/>
              <a:t>в медицинскую противотуберкулезную организацию в целях уточнения диагноза.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2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8948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>Приказ МЗ РФ от 15 ноября 2012 г. № 932н 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"Об утверждении Порядка оказания медицинской помощи больным туберкулезом»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5907"/>
            <a:ext cx="10515600" cy="490105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endParaRPr lang="ru-RU" altLang="ru-RU" dirty="0" smtClean="0"/>
          </a:p>
          <a:p>
            <a:pPr algn="just">
              <a:buNone/>
            </a:pPr>
            <a:r>
              <a:rPr lang="ru-RU" altLang="ru-RU" dirty="0" smtClean="0"/>
              <a:t>12</a:t>
            </a:r>
            <a:r>
              <a:rPr lang="ru-RU" altLang="ru-RU" dirty="0"/>
              <a:t>. Для проведения дополнительных обследований с целью определения дальнейшей тактики лечения в противотуберкулезный диспансер </a:t>
            </a:r>
            <a:r>
              <a:rPr lang="ru-RU" altLang="ru-RU" b="1" i="1" dirty="0"/>
              <a:t>в 3-х </a:t>
            </a:r>
            <a:r>
              <a:rPr lang="ru-RU" altLang="ru-RU" b="1" i="1" dirty="0" err="1"/>
              <a:t>дневный</a:t>
            </a:r>
            <a:r>
              <a:rPr lang="ru-RU" altLang="ru-RU" b="1" i="1" dirty="0"/>
              <a:t> срок</a:t>
            </a:r>
            <a:r>
              <a:rPr lang="ru-RU" altLang="ru-RU" i="1" dirty="0"/>
              <a:t> </a:t>
            </a:r>
            <a:r>
              <a:rPr lang="ru-RU" altLang="ru-RU" dirty="0"/>
              <a:t>направляются больные, у которых при обследовании выявлены следующие симптомы: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dirty="0"/>
              <a:t>при проведении лучевой диагностики органов грудной клетки - очаговые тени, ограниченные затенения легочной ткани (участки инфильтрации), округлые и полостные образования, диссеминация, расширение тени средостения и корней легких, плевральный выпот, распространенный и ограниченный фиброз и другие изменения;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dirty="0"/>
              <a:t>при обследовании методом микроскопии - кислотоустойчивые микобактерии.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6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2111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 smtClean="0"/>
              <a:t>Приказ МЗ РФ от 15 ноября 2012 г. № 932н 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"Об утверждении Порядка оказания медицинской помощи больным туберкулезом»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814" y="1222744"/>
            <a:ext cx="11926186" cy="49542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dirty="0"/>
              <a:t>11. Обследованию на туберкулез подлежат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лица, у которых при обследовании обнаруживаются выпоты неясной этиологии в плевральной полости, в случае обнаружения выпота в других серозных полостях - после исключения опухолевой природы выпота;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лица с симптомами общей интоксикации (лихорадка, потливость, потеря массы тела, потеря аппетита, быстрая утомляемость), продолжающейся 2 недели и более;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лица, у которых кашель продолжается более 3-х недель, а также лица с кровохарканьем, болью в груди, одышкой;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лица, с хроническими воспалительными заболеваниями различных органов, у которых наблюдаются частые (более 2-х раз в год) обострения и отсутствие выраженной положительной динамики (сохраняющиеся изменения при лабораторных исследованиях) на проводимое противовоспалительное лечение в течение более 3-х недель;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altLang="ru-RU" dirty="0"/>
              <a:t>лица, при проведении диагностических исследований которых возникают сомнения в правильности установленного диагноза, или лица, которым однозначный диагноз установить не удается.  </a:t>
            </a:r>
          </a:p>
        </p:txBody>
      </p:sp>
    </p:spTree>
    <p:extLst>
      <p:ext uri="{BB962C8B-B14F-4D97-AF65-F5344CB8AC3E}">
        <p14:creationId xmlns:p14="http://schemas.microsoft.com/office/powerpoint/2010/main" val="39236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86" y="318977"/>
            <a:ext cx="11844670" cy="925033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"Санитарно-эпидемиологические требования по профилактике инфекционных болезней"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385" y="1435396"/>
            <a:ext cx="11823405" cy="47415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Сроки обследования</a:t>
            </a:r>
          </a:p>
          <a:p>
            <a:r>
              <a:rPr lang="ru-RU" dirty="0" smtClean="0"/>
              <a:t>800</a:t>
            </a:r>
            <a:r>
              <a:rPr lang="ru-RU" dirty="0"/>
              <a:t>. Профилактические медицинские осмотры проводятся в массовом, групповом (по эпидемическим показаниям) и индивидуальном порядке в медицинских организациях по месту жительства, работы, службы, учебы или содержания в следственных изоляторах и исправительных учреждениях.</a:t>
            </a:r>
          </a:p>
          <a:p>
            <a:r>
              <a:rPr lang="ru-RU" dirty="0"/>
              <a:t>801. При проведении профилактических медицинских осмотров используются методы проведения медицинского обследования.</a:t>
            </a:r>
          </a:p>
          <a:p>
            <a:r>
              <a:rPr lang="ru-RU" dirty="0"/>
              <a:t>802. Медицинскими организациями, обслуживающими взрослое население, обеспечивается проведение профилактических медицинских осмотров населения, прикрепленного к медицинской организации, с целью раннего выявления туберкулёза не реже 1 раза в 2 года. В субъектах Российской Федерации, муниципальных образованиях с показателем заболеваемости населения туберкулёзом 40 и более случаев на 100 тысяч населения в год - не реже 1 раза в год.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6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7079"/>
            <a:ext cx="10515600" cy="903769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/>
              <a:t>Нормативная база.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5153"/>
            <a:ext cx="10515600" cy="5081810"/>
          </a:xfrm>
        </p:spPr>
        <p:txBody>
          <a:bodyPr/>
          <a:lstStyle/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Постановление Главного государственного санитарного врача РФ от 28 января 2021 г. N 4</a:t>
            </a:r>
          </a:p>
          <a:p>
            <a:pPr marL="0" indent="0" algn="ctr">
              <a:buNone/>
            </a:pPr>
            <a:r>
              <a:rPr lang="ru-RU" i="1" dirty="0" smtClean="0"/>
              <a:t> </a:t>
            </a:r>
            <a:r>
              <a:rPr lang="ru-RU" sz="3200" i="1" dirty="0" smtClean="0"/>
              <a:t>"Об утверждении санитарных правил и норм СанПиН 3.3686-21</a:t>
            </a:r>
          </a:p>
          <a:p>
            <a:pPr marL="0" indent="0" algn="ctr">
              <a:buNone/>
            </a:pPr>
            <a:r>
              <a:rPr lang="ru-RU" sz="3600" dirty="0" smtClean="0"/>
              <a:t> "Санитарно-эпидемиологические требования по профилактике инфекционных болезней"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6425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3284"/>
            <a:ext cx="10515600" cy="1020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3100" b="1" i="1" dirty="0" smtClean="0"/>
              <a:t>809</a:t>
            </a:r>
            <a:r>
              <a:rPr lang="ru-RU" sz="3100" b="1" i="1" dirty="0"/>
              <a:t>. По эпидемиологическим показаниям (независимо от наличия или отсутствия признаков заболевания туберкулёзом) профилактические медицинские осмотры проходят </a:t>
            </a:r>
            <a:r>
              <a:rPr lang="ru-RU" sz="3600" b="1" i="1" dirty="0"/>
              <a:t>2 раза в год:</a:t>
            </a:r>
            <a:br>
              <a:rPr lang="ru-RU" sz="3600" b="1" i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0456"/>
            <a:ext cx="11929730" cy="4774017"/>
          </a:xfrm>
        </p:spPr>
        <p:txBody>
          <a:bodyPr>
            <a:normAutofit/>
          </a:bodyPr>
          <a:lstStyle/>
          <a:p>
            <a:r>
              <a:rPr lang="ru-RU" dirty="0" smtClean="0"/>
              <a:t>военнослужащие</a:t>
            </a:r>
            <a:r>
              <a:rPr lang="ru-RU" dirty="0"/>
              <a:t>, проходящие военную службу по призыву;</a:t>
            </a:r>
          </a:p>
          <a:p>
            <a:r>
              <a:rPr lang="ru-RU" dirty="0"/>
              <a:t>лица, находящиеся </a:t>
            </a:r>
            <a:r>
              <a:rPr lang="ru-RU" b="1" dirty="0"/>
              <a:t>в контакте </a:t>
            </a:r>
            <a:r>
              <a:rPr lang="ru-RU" dirty="0"/>
              <a:t>с источниками туберкулёзной инфекции, в том числе лица, осуществляющие сопровождение больных туберкулёзом иностранных граждан;</a:t>
            </a:r>
          </a:p>
          <a:p>
            <a:r>
              <a:rPr lang="ru-RU" dirty="0"/>
              <a:t>лица, </a:t>
            </a:r>
            <a:r>
              <a:rPr lang="ru-RU" b="1" dirty="0"/>
              <a:t>снятые с диспансерного учета </a:t>
            </a:r>
            <a:r>
              <a:rPr lang="ru-RU" dirty="0"/>
              <a:t>в медицинских противотуберкулезных организациях в связи с выздоровлением, в течение первых 3 лет после снятия с учета;</a:t>
            </a:r>
          </a:p>
          <a:p>
            <a:r>
              <a:rPr lang="ru-RU" dirty="0"/>
              <a:t>лица, перенесшие туберкулез и имеющие </a:t>
            </a:r>
            <a:r>
              <a:rPr lang="ru-RU" b="1" dirty="0"/>
              <a:t>остаточные изменения </a:t>
            </a:r>
            <a:r>
              <a:rPr lang="ru-RU" dirty="0"/>
              <a:t>в легких, в течение первых трех лет с момента клинического выздоровления;</a:t>
            </a:r>
          </a:p>
          <a:p>
            <a:r>
              <a:rPr lang="ru-RU" dirty="0"/>
              <a:t>лица с ВИЧ-инфекцией;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0754"/>
            <a:ext cx="10515600" cy="10100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809</a:t>
            </a:r>
            <a:r>
              <a:rPr lang="ru-RU" sz="2800" b="1" i="1" dirty="0"/>
              <a:t>. По эпидемиологическим показаниям (независимо от наличия или отсутствия признаков заболевания туберкулёзом) профилактические медицинские осмотры проходят </a:t>
            </a:r>
            <a:r>
              <a:rPr lang="ru-RU" sz="3600" b="1" i="1" dirty="0"/>
              <a:t>2 раза в год:</a:t>
            </a:r>
            <a:br>
              <a:rPr lang="ru-RU" sz="3600" b="1" i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139" y="1552353"/>
            <a:ext cx="11493795" cy="4624610"/>
          </a:xfrm>
        </p:spPr>
        <p:txBody>
          <a:bodyPr>
            <a:normAutofit fontScale="92500"/>
          </a:bodyPr>
          <a:lstStyle/>
          <a:p>
            <a:r>
              <a:rPr lang="ru-RU" dirty="0"/>
              <a:t>пациенты, состоящие на диспансерном наблюдении (в том числе профилактическом наблюдении) в наркологических и психиатрических специализированных медицинских организациях;</a:t>
            </a:r>
          </a:p>
          <a:p>
            <a:r>
              <a:rPr lang="ru-RU" i="1" dirty="0"/>
              <a:t>подозреваемые и обвиняемые, содержащиеся в следственных изоляторах, и лица, заключенные под стражу, содержащиеся в исправительных учреждениях;</a:t>
            </a:r>
          </a:p>
          <a:p>
            <a:r>
              <a:rPr lang="ru-RU" dirty="0"/>
              <a:t>лица, освобожденные из следственных изоляторов и исправительных учреждений в течение первых 2 лет после освобождения;</a:t>
            </a:r>
          </a:p>
          <a:p>
            <a:r>
              <a:rPr lang="ru-RU" dirty="0"/>
              <a:t>лица, по роду своей профессиональной деятельности имеющие контакт с подозреваемыми, обвиняемыми и лицами, заключенными под стражу;</a:t>
            </a:r>
          </a:p>
          <a:p>
            <a:r>
              <a:rPr lang="ru-RU" dirty="0"/>
              <a:t>лица без определенного места жительства.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4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694"/>
            <a:ext cx="10515600" cy="1020726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Сроки проведения профилактических осмотров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взрослого населения (приказ 124н)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244009"/>
            <a:ext cx="11070265" cy="49329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b="1" dirty="0" smtClean="0"/>
              <a:t>2 </a:t>
            </a:r>
            <a:r>
              <a:rPr lang="ru-RU" altLang="ru-RU" b="1" dirty="0"/>
              <a:t>раза в год </a:t>
            </a:r>
            <a:endParaRPr lang="ru-RU" altLang="ru-RU" b="1" dirty="0" smtClean="0"/>
          </a:p>
          <a:p>
            <a:pPr marL="0" indent="0">
              <a:buNone/>
            </a:pPr>
            <a:endParaRPr lang="ru-RU" altLang="ru-RU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dirty="0"/>
              <a:t>Работники родильных домов, (отделений, перинатальных центров)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5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591" y="95693"/>
            <a:ext cx="11897832" cy="999461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"Санитарно-эпидемиологические требования по профилактике инфекционных болезней"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772" y="1190848"/>
            <a:ext cx="11472530" cy="543323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300" i="1" dirty="0"/>
              <a:t>810. По эпидемиологическим показаниям (независимо от наличия или отсутствия признаков заболевания туберкулёзом) профилактические медицинские осмотры проходят </a:t>
            </a:r>
            <a:r>
              <a:rPr lang="ru-RU" sz="3800" i="1" dirty="0"/>
              <a:t>1 раз в год</a:t>
            </a:r>
            <a:r>
              <a:rPr lang="ru-RU" sz="3300" i="1" dirty="0"/>
              <a:t>:</a:t>
            </a:r>
          </a:p>
          <a:p>
            <a:r>
              <a:rPr lang="ru-RU" sz="3300" dirty="0"/>
              <a:t>больные хроническими неспецифическими заболеваниями органов дыхания, желудочно-кишечного тракта, мочеполовой системы;</a:t>
            </a:r>
          </a:p>
          <a:p>
            <a:r>
              <a:rPr lang="ru-RU" sz="3300" dirty="0"/>
              <a:t>больные сахарным диабетом;</a:t>
            </a:r>
          </a:p>
          <a:p>
            <a:r>
              <a:rPr lang="ru-RU" sz="3300" dirty="0"/>
              <a:t>больные </a:t>
            </a:r>
            <a:r>
              <a:rPr lang="ru-RU" sz="3300" dirty="0" err="1"/>
              <a:t>онкогематологическими</a:t>
            </a:r>
            <a:r>
              <a:rPr lang="ru-RU" sz="3300" dirty="0"/>
              <a:t> заболеваниями;</a:t>
            </a:r>
          </a:p>
          <a:p>
            <a:r>
              <a:rPr lang="ru-RU" sz="3300" dirty="0"/>
              <a:t>лица, получающие кортикостероидную, лучевую, цитостатическую и </a:t>
            </a:r>
            <a:r>
              <a:rPr lang="ru-RU" sz="3300" dirty="0" err="1"/>
              <a:t>иммуносупрессивную</a:t>
            </a:r>
            <a:r>
              <a:rPr lang="ru-RU" sz="3300" dirty="0"/>
              <a:t> терапию</a:t>
            </a:r>
            <a:r>
              <a:rPr lang="ru-RU" sz="3300" baseline="30000" dirty="0"/>
              <a:t> </a:t>
            </a:r>
            <a:r>
              <a:rPr lang="ru-RU" sz="3300" baseline="30000" dirty="0">
                <a:hlinkClick r:id="rId2" action="ppaction://hlinkfile"/>
              </a:rPr>
              <a:t>38</a:t>
            </a:r>
            <a:r>
              <a:rPr lang="ru-RU" sz="3300" dirty="0"/>
              <a:t>;</a:t>
            </a:r>
          </a:p>
          <a:p>
            <a:r>
              <a:rPr lang="ru-RU" sz="3300" dirty="0"/>
              <a:t>иностранные граждане и лица без гражданства, в том числе осуществляющие трудовую деятельность на территории Российской Федерации, беженцы, вынужденные переселенцы;</a:t>
            </a:r>
          </a:p>
          <a:p>
            <a:r>
              <a:rPr lang="ru-RU" sz="3300" dirty="0"/>
              <a:t>лица, проживающие в стационарных учреждениях социального обслуживания и учреждениях социальной помощи для лиц без определенного места жительства;</a:t>
            </a:r>
          </a:p>
        </p:txBody>
      </p:sp>
    </p:spTree>
    <p:extLst>
      <p:ext uri="{BB962C8B-B14F-4D97-AF65-F5344CB8AC3E}">
        <p14:creationId xmlns:p14="http://schemas.microsoft.com/office/powerpoint/2010/main" val="41673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2651"/>
            <a:ext cx="10515600" cy="9462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"Санитарно-эпидемиологические требования по профилактике инфекционных </a:t>
            </a:r>
            <a:r>
              <a:rPr lang="ru-RU" sz="2800" dirty="0" smtClean="0"/>
              <a:t>болезней»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8344" y="978195"/>
            <a:ext cx="11685181" cy="48585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i="1" dirty="0"/>
              <a:t>1 раз в год</a:t>
            </a:r>
            <a:r>
              <a:rPr lang="ru-RU" sz="3200" i="1" dirty="0" smtClean="0"/>
              <a:t>:</a:t>
            </a:r>
            <a:endParaRPr lang="ru-RU" sz="3200" dirty="0" smtClean="0"/>
          </a:p>
          <a:p>
            <a:pPr marL="0" indent="0">
              <a:buNone/>
            </a:pPr>
            <a:r>
              <a:rPr lang="ru-RU" dirty="0" smtClean="0"/>
              <a:t>  работники </a:t>
            </a:r>
            <a:r>
              <a:rPr lang="ru-RU" dirty="0"/>
              <a:t>организаций социального обслуживания;</a:t>
            </a:r>
          </a:p>
          <a:p>
            <a:r>
              <a:rPr lang="ru-RU" dirty="0"/>
              <a:t>работники санаторно-курортных организаций, оздоровительных, спортивных и образовательных организаций для детей;</a:t>
            </a:r>
          </a:p>
          <a:p>
            <a:r>
              <a:rPr lang="ru-RU" dirty="0"/>
              <a:t>сотрудники медицинских организаций;</a:t>
            </a:r>
          </a:p>
          <a:p>
            <a:r>
              <a:rPr lang="ru-RU" dirty="0"/>
              <a:t>работники организаций по переработке и реализации пищевых продуктов, организаций бытового обслуживания населения, работники водопроводных сооружений;</a:t>
            </a:r>
          </a:p>
          <a:p>
            <a:r>
              <a:rPr lang="ru-RU" b="1" i="1" dirty="0"/>
              <a:t>нетранспортабельные и маломобильные больные по клинико-эпидемиологическим показаниям (проводится микроскопическое исследование мокроты на кислотоустойчивой микобактерии).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304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2019"/>
            <a:ext cx="10515600" cy="808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"Санитарно-эпидемиологические требования по профилактике инфекционных болезней"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549" y="1020726"/>
            <a:ext cx="11706446" cy="534762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800" i="1" dirty="0" smtClean="0"/>
              <a:t> </a:t>
            </a:r>
            <a:r>
              <a:rPr lang="ru-RU" sz="3800" i="1" dirty="0"/>
              <a:t>Во внеочередном порядке 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лица, обратившиеся в медицинские организации за медицинской помощью с подозрением на заболевание туберкулёзом;</a:t>
            </a:r>
          </a:p>
          <a:p>
            <a:r>
              <a:rPr lang="ru-RU" dirty="0"/>
              <a:t>лица из окружения детей, у которых выявлена измененная чувствительность к </a:t>
            </a:r>
            <a:r>
              <a:rPr lang="ru-RU" dirty="0" err="1"/>
              <a:t>тууберкулину</a:t>
            </a:r>
            <a:r>
              <a:rPr lang="ru-RU" dirty="0"/>
              <a:t> при проведении туберкулиновой пробы Манту с 2 туберкулиновыми единицами (ТЕ) очищенного туберкулина в стандартном разведении и к аллергенам туберкулезным, если с момента последнего обследования прошло более 6 месяцев;</a:t>
            </a:r>
          </a:p>
          <a:p>
            <a:r>
              <a:rPr lang="ru-RU" dirty="0"/>
              <a:t>лица, обратившиеся за медицинской помощью в амбулаторно-поликлинические учреждения и поступающие на стационарное лечение (при экстренном поступлении пациентов на стационарное лечение, профилактическое обследование на туберкулёз, по возможности, проводится в условиях стационара), если с даты последнего профилактического обследования на туберкулёз прошло более 1 года;</a:t>
            </a:r>
          </a:p>
          <a:p>
            <a:r>
              <a:rPr lang="ru-RU" dirty="0"/>
              <a:t>лица, допущенные в детские медицинские организации в целях осуществления ухода за детьми, находящимися на стационарном лечении, если с даты последнего профилактического обследования на туберкулёз прошло более 1 года;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7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5814"/>
            <a:ext cx="10515600" cy="7761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"Санитарно-эпидемиологические требования по профилактике инфекционных болезней"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95" y="1127051"/>
            <a:ext cx="11355572" cy="5337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500" i="1" dirty="0"/>
              <a:t>Во внеочередном порядке</a:t>
            </a:r>
            <a:endParaRPr lang="ru-RU" sz="3500" dirty="0" smtClean="0"/>
          </a:p>
          <a:p>
            <a:r>
              <a:rPr lang="ru-RU" dirty="0" smtClean="0"/>
              <a:t>лица</a:t>
            </a:r>
            <a:r>
              <a:rPr lang="ru-RU" dirty="0"/>
              <a:t>, приезжающие в субъект Российской Федерации из иных субъектов Российской Федерации для поступления на работу, на постоянное или временное проживание, если с момента последнего флюорографического обследования прошло более года;</a:t>
            </a:r>
          </a:p>
          <a:p>
            <a:r>
              <a:rPr lang="ru-RU" dirty="0"/>
              <a:t>лица, проживающие совместно с беременными женщинами, если к сроку предстоящих родов пройдет 1 год и более с момента предыдущего флюорографического обследования;</a:t>
            </a:r>
          </a:p>
          <a:p>
            <a:r>
              <a:rPr lang="ru-RU" dirty="0"/>
              <a:t>граждане, призываемые на военную службу или поступающие на военную службу по контракту, если с момента последнего обследования прошло более 6 месяцев;</a:t>
            </a:r>
          </a:p>
          <a:p>
            <a:r>
              <a:rPr lang="ru-RU" dirty="0"/>
              <a:t>лица, у которых диагноз "ВИЧ-инфекция" установлен впервые, если с момента последнего обследования прошло более 6 месяцев, а также больные ВИЧ-инфекцией в стадии вторичных проявлений (4А - 4В) или больные ВИЧ-инфекцией с уровнем CD4 лимфоцитов менее 350 </a:t>
            </a:r>
            <a:r>
              <a:rPr lang="ru-RU" dirty="0" err="1"/>
              <a:t>кл</a:t>
            </a:r>
            <a:r>
              <a:rPr lang="ru-RU" dirty="0"/>
              <a:t>/</a:t>
            </a:r>
            <a:r>
              <a:rPr lang="ru-RU" dirty="0" err="1"/>
              <a:t>мкл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27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1387"/>
            <a:ext cx="10515600" cy="712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/>
              <a:t>"Санитарно-эпидемиологические требования по профилактике инфекционных болезней"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814" y="1031358"/>
            <a:ext cx="11695814" cy="551829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800" i="1" dirty="0"/>
              <a:t>Во внеочередном </a:t>
            </a:r>
            <a:r>
              <a:rPr lang="ru-RU" sz="3800" i="1" dirty="0" smtClean="0"/>
              <a:t>порядке</a:t>
            </a:r>
            <a:endParaRPr lang="ru-RU" sz="3800" dirty="0" smtClean="0"/>
          </a:p>
          <a:p>
            <a:r>
              <a:rPr lang="ru-RU" dirty="0" smtClean="0"/>
              <a:t>абитуриенты </a:t>
            </a:r>
            <a:r>
              <a:rPr lang="ru-RU" dirty="0"/>
              <a:t>при поступлении на обучение, у которых от даты последнего профилактического обследования в целях раннего выявления туберкулёза прошел 1 год и более;</a:t>
            </a:r>
          </a:p>
          <a:p>
            <a:r>
              <a:rPr lang="ru-RU" dirty="0"/>
              <a:t>лица без определенного места жительства - при любом обращении в учреждения социальной защиты или здравоохранения, если отсутствуют сведения о прохождении профилактического обследования на туберкулёз или с момента последнего обследования прошло более 6 месяцев;</a:t>
            </a:r>
          </a:p>
          <a:p>
            <a:r>
              <a:rPr lang="ru-RU" dirty="0"/>
              <a:t>лица, употребляющие </a:t>
            </a:r>
            <a:r>
              <a:rPr lang="ru-RU" dirty="0" err="1"/>
              <a:t>психоактивные</a:t>
            </a:r>
            <a:r>
              <a:rPr lang="ru-RU" dirty="0"/>
              <a:t> вещества и препараты лица, не входящие в группу профилактического наркологического учета, при выявлении сотрудниками органов внутренних дел в случае отсутствия сведений о профилактических осмотрах на туберкулёз за последний год;</a:t>
            </a:r>
          </a:p>
          <a:p>
            <a:r>
              <a:rPr lang="ru-RU" dirty="0"/>
              <a:t>иностранные граждане и лица без гражданства при обращении за получением разрешения на временное проживание на территории Российской Федерации, вида на жительство, гражданства или разрешения на работу в Российской Федерации;</a:t>
            </a:r>
          </a:p>
          <a:p>
            <a:r>
              <a:rPr lang="ru-RU" dirty="0"/>
              <a:t>лица, в отношении которых имеются данные, полученные в ходе эпидемиологического обследования очага туберкулеза, о наличии контакта с больным туберкулёзом.</a:t>
            </a:r>
          </a:p>
        </p:txBody>
      </p:sp>
    </p:spTree>
    <p:extLst>
      <p:ext uri="{BB962C8B-B14F-4D97-AF65-F5344CB8AC3E}">
        <p14:creationId xmlns:p14="http://schemas.microsoft.com/office/powerpoint/2010/main" val="3879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+mn-lt"/>
              </a:rPr>
              <a:t>Дефекты </a:t>
            </a:r>
            <a:r>
              <a:rPr lang="ru-RU" sz="3200" dirty="0">
                <a:latin typeface="+mn-lt"/>
              </a:rPr>
              <a:t>организации </a:t>
            </a:r>
            <a:r>
              <a:rPr lang="ru-RU" sz="3200" dirty="0" smtClean="0">
                <a:latin typeface="+mn-lt"/>
              </a:rPr>
              <a:t>раннего выявления туберкулеза в ОЛС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549" y="1073889"/>
            <a:ext cx="11865935" cy="5188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Занижается число </a:t>
            </a:r>
            <a:r>
              <a:rPr lang="ru-RU" dirty="0"/>
              <a:t>граждан, планируемых к профилактическому обследованию, в первую очередь, из групп повышенного риска по заболеванию туберкулезом</a:t>
            </a:r>
            <a:r>
              <a:rPr lang="ru-RU" dirty="0" smtClean="0"/>
              <a:t>.  Не учитываются контингенты из групп диспансерного наблюдения. </a:t>
            </a:r>
          </a:p>
          <a:p>
            <a:pPr marL="0" indent="0">
              <a:buNone/>
            </a:pPr>
            <a:r>
              <a:rPr lang="ru-RU" dirty="0" smtClean="0"/>
              <a:t>2. Не включаются в план профилактического обследования лица, не проходившие ФЛГ 2 года и более.</a:t>
            </a:r>
          </a:p>
          <a:p>
            <a:pPr marL="0" indent="0">
              <a:buNone/>
            </a:pPr>
            <a:r>
              <a:rPr lang="ru-RU" dirty="0" smtClean="0"/>
              <a:t>3. Проживание на прикрепленной территории лиц, не известных поликлинике, соответственно не привлекаемых к </a:t>
            </a:r>
            <a:r>
              <a:rPr lang="ru-RU" dirty="0" err="1" smtClean="0"/>
              <a:t>профосмотрам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4. Не </a:t>
            </a:r>
            <a:r>
              <a:rPr lang="ru-RU" dirty="0"/>
              <a:t>проводится микроскопическое обследование мокроты по </a:t>
            </a:r>
            <a:r>
              <a:rPr lang="ru-RU" dirty="0" err="1"/>
              <a:t>Циль-Нельсену</a:t>
            </a:r>
            <a:r>
              <a:rPr lang="ru-RU" dirty="0"/>
              <a:t> в целях выявления самых эпидемиологически опасных форм </a:t>
            </a:r>
            <a:r>
              <a:rPr lang="ru-RU" dirty="0" smtClean="0"/>
              <a:t>туберкулеза. В </a:t>
            </a:r>
            <a:r>
              <a:rPr lang="ru-RU" dirty="0"/>
              <a:t>стационар нередко вызывается на консультацию фтизиатр, без проведения исследования мокроты на КУМ 3-х кратно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5. Не </a:t>
            </a:r>
            <a:r>
              <a:rPr lang="ru-RU" dirty="0"/>
              <a:t>осуществляется контроль за </a:t>
            </a:r>
            <a:r>
              <a:rPr lang="ru-RU" dirty="0" err="1"/>
              <a:t>дообследованием</a:t>
            </a:r>
            <a:r>
              <a:rPr lang="ru-RU" dirty="0"/>
              <a:t> лиц с изменениями в легких после флюорографического </a:t>
            </a:r>
            <a:r>
              <a:rPr lang="ru-RU" dirty="0" smtClean="0"/>
              <a:t>обследования. % дообследованных может составлять всего 60%.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2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/>
              <a:t/>
            </a:r>
            <a:br>
              <a:rPr lang="ru-RU" altLang="ru-RU" sz="3200"/>
            </a:br>
            <a:r>
              <a:rPr lang="ru-RU" altLang="ru-RU" sz="3200"/>
              <a:t>Значение ФЛГ для выявления других заболеваний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4830763"/>
          </a:xfrm>
        </p:spPr>
        <p:txBody>
          <a:bodyPr/>
          <a:lstStyle/>
          <a:p>
            <a:endParaRPr lang="ru-RU" altLang="ru-RU" dirty="0" smtClean="0"/>
          </a:p>
          <a:p>
            <a:r>
              <a:rPr lang="ru-RU" altLang="ru-RU" dirty="0" smtClean="0"/>
              <a:t>На 1000 обследованных выявляются:</a:t>
            </a:r>
          </a:p>
          <a:p>
            <a:r>
              <a:rPr lang="ru-RU" altLang="ru-RU" smtClean="0"/>
              <a:t>Случаев туберкулеза – </a:t>
            </a:r>
            <a:r>
              <a:rPr lang="ru-RU" altLang="ru-RU" smtClean="0"/>
              <a:t>0,2</a:t>
            </a:r>
            <a:endParaRPr lang="ru-RU" altLang="ru-RU" smtClean="0"/>
          </a:p>
          <a:p>
            <a:r>
              <a:rPr lang="ru-RU" altLang="ru-RU" dirty="0" smtClean="0"/>
              <a:t>Случаев новообразований – 0,38</a:t>
            </a:r>
          </a:p>
          <a:p>
            <a:r>
              <a:rPr lang="ru-RU" altLang="ru-RU" dirty="0" smtClean="0"/>
              <a:t>Случаев НЗЛ – 1,85</a:t>
            </a:r>
          </a:p>
          <a:p>
            <a:r>
              <a:rPr lang="ru-RU" altLang="ru-RU" dirty="0" smtClean="0"/>
              <a:t>Прочих – 1,27</a:t>
            </a:r>
          </a:p>
        </p:txBody>
      </p:sp>
    </p:spTree>
    <p:extLst>
      <p:ext uri="{BB962C8B-B14F-4D97-AF65-F5344CB8AC3E}">
        <p14:creationId xmlns:p14="http://schemas.microsoft.com/office/powerpoint/2010/main" val="30955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084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Нормативная база.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8074" y="818707"/>
            <a:ext cx="10536866" cy="5358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dirty="0" smtClean="0"/>
              <a:t>Приказ Министерства здравоохранения РФ</a:t>
            </a:r>
            <a:br>
              <a:rPr lang="ru-RU" altLang="ru-RU" dirty="0" smtClean="0"/>
            </a:br>
            <a:r>
              <a:rPr lang="ru-RU" altLang="ru-RU" dirty="0" smtClean="0"/>
              <a:t>от 21 марта 2017 г. № 124н</a:t>
            </a:r>
            <a:endParaRPr lang="ru-RU" altLang="ru-RU" b="1" dirty="0" smtClean="0"/>
          </a:p>
          <a:p>
            <a:pPr algn="ctr">
              <a:buNone/>
            </a:pPr>
            <a:r>
              <a:rPr lang="ru-RU" altLang="ru-RU" b="1" i="1" dirty="0" smtClean="0"/>
              <a:t>Порядок и сроки проведения профилактических медицинских осмотров граждан в целях выявления туберкулеза</a:t>
            </a:r>
          </a:p>
          <a:p>
            <a:pPr algn="ctr">
              <a:buNone/>
            </a:pPr>
            <a:r>
              <a:rPr lang="ru-RU" altLang="ru-RU" sz="2000" dirty="0" smtClean="0"/>
              <a:t>Зарегистрировано в Минюсте РФ 31 мая 2017 г. № 46909</a:t>
            </a:r>
          </a:p>
          <a:p>
            <a:pPr algn="ctr">
              <a:buNone/>
            </a:pPr>
            <a:endParaRPr lang="ru-RU" altLang="ru-RU" sz="2000" dirty="0" smtClean="0"/>
          </a:p>
          <a:p>
            <a:pPr marL="0" indent="0" algn="ctr">
              <a:buNone/>
            </a:pPr>
            <a:r>
              <a:rPr lang="ru-RU" altLang="ru-RU" dirty="0"/>
              <a:t>Приказ МЗ РФ от 15 ноября 2012 г. № 932н </a:t>
            </a:r>
            <a:br>
              <a:rPr lang="ru-RU" altLang="ru-RU" dirty="0"/>
            </a:br>
            <a:r>
              <a:rPr lang="ru-RU" altLang="ru-RU" b="1" i="1" dirty="0"/>
              <a:t>"Об утверждении Порядка оказания медицинской помощи больным туберкулезом»</a:t>
            </a:r>
            <a:endParaRPr lang="ru-RU" b="1" i="1" dirty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2000" dirty="0"/>
              <a:t>Зарегистрировано в Минюсте РФ 7 марта 2013 г. </a:t>
            </a:r>
            <a:r>
              <a:rPr lang="ru-RU" sz="2000" dirty="0" smtClean="0"/>
              <a:t> </a:t>
            </a:r>
            <a:r>
              <a:rPr lang="ru-RU" sz="2000" dirty="0"/>
              <a:t>№ 27557 </a:t>
            </a:r>
            <a:endParaRPr lang="ru-RU" altLang="ru-RU" sz="2000" dirty="0"/>
          </a:p>
          <a:p>
            <a:pPr algn="ctr">
              <a:buNone/>
            </a:pPr>
            <a:endParaRPr lang="ru-RU" altLang="ru-RU" dirty="0" smtClean="0"/>
          </a:p>
          <a:p>
            <a:pPr algn="ctr">
              <a:buNone/>
            </a:pPr>
            <a:endParaRPr lang="ru-RU" altLang="ru-RU" sz="2000" dirty="0" smtClean="0"/>
          </a:p>
          <a:p>
            <a:pPr algn="ctr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8854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759" y="138224"/>
            <a:ext cx="11770241" cy="563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Индикаторы качества выявления туберкулеза в РТ и РФ в 2008 – 2021 гг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/>
          </p:nvPr>
        </p:nvGraphicFramePr>
        <p:xfrm>
          <a:off x="839973" y="808073"/>
          <a:ext cx="10685720" cy="251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318978" y="3434316"/>
          <a:ext cx="11206716" cy="3056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28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549" y="106327"/>
            <a:ext cx="11557591" cy="9037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Одногодичная летальность. Сроки наступления смерти после выявления.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708522"/>
              </p:ext>
            </p:extLst>
          </p:nvPr>
        </p:nvGraphicFramePr>
        <p:xfrm>
          <a:off x="925034" y="829342"/>
          <a:ext cx="10324215" cy="5793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843">
                  <a:extLst>
                    <a:ext uri="{9D8B030D-6E8A-4147-A177-3AD203B41FA5}">
                      <a16:colId xmlns:a16="http://schemas.microsoft.com/office/drawing/2014/main" val="4015158020"/>
                    </a:ext>
                  </a:extLst>
                </a:gridCol>
                <a:gridCol w="2064843">
                  <a:extLst>
                    <a:ext uri="{9D8B030D-6E8A-4147-A177-3AD203B41FA5}">
                      <a16:colId xmlns:a16="http://schemas.microsoft.com/office/drawing/2014/main" val="3200175978"/>
                    </a:ext>
                  </a:extLst>
                </a:gridCol>
                <a:gridCol w="2064843">
                  <a:extLst>
                    <a:ext uri="{9D8B030D-6E8A-4147-A177-3AD203B41FA5}">
                      <a16:colId xmlns:a16="http://schemas.microsoft.com/office/drawing/2014/main" val="3505356615"/>
                    </a:ext>
                  </a:extLst>
                </a:gridCol>
                <a:gridCol w="2064843">
                  <a:extLst>
                    <a:ext uri="{9D8B030D-6E8A-4147-A177-3AD203B41FA5}">
                      <a16:colId xmlns:a16="http://schemas.microsoft.com/office/drawing/2014/main" val="315000781"/>
                    </a:ext>
                  </a:extLst>
                </a:gridCol>
                <a:gridCol w="2064843">
                  <a:extLst>
                    <a:ext uri="{9D8B030D-6E8A-4147-A177-3AD203B41FA5}">
                      <a16:colId xmlns:a16="http://schemas.microsoft.com/office/drawing/2014/main" val="2430452878"/>
                    </a:ext>
                  </a:extLst>
                </a:gridCol>
              </a:tblGrid>
              <a:tr h="66952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Районы и города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Всего 2021г (2020г)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7 дней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Более 62 дней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Сроки ФЛГ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784006"/>
                  </a:ext>
                </a:extLst>
              </a:tr>
              <a:tr h="66952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 (22)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8 - более 3-5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069531"/>
                  </a:ext>
                </a:extLst>
              </a:tr>
              <a:tr h="6695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 Казань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4 (7)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–более 3-5 лет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074896"/>
                  </a:ext>
                </a:extLst>
              </a:tr>
              <a:tr h="598295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rgbClr val="FF0000"/>
                          </a:solidFill>
                        </a:rPr>
                        <a:t>Альметьевский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 (4)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1 -более 3-5 лет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096036"/>
                  </a:ext>
                </a:extLst>
              </a:tr>
              <a:tr h="525865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Елабужский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(1)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1- Более 3-5 лет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094096"/>
                  </a:ext>
                </a:extLst>
              </a:tr>
              <a:tr h="669521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Лаишевский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(2)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1- Более 3-5 лет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774614"/>
                  </a:ext>
                </a:extLst>
              </a:tr>
              <a:tr h="669521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Лениногорский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1- Более 3-5 лет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366393"/>
                  </a:ext>
                </a:extLst>
              </a:tr>
              <a:tr h="66952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Нижнекамский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(1)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1- Более 3-5 лет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029074"/>
                  </a:ext>
                </a:extLst>
              </a:tr>
              <a:tr h="52586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Наб</a:t>
                      </a:r>
                      <a:r>
                        <a:rPr lang="ru-RU" sz="2000" dirty="0" smtClean="0"/>
                        <a:t>-Челны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Более 3-5 лет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463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44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9" y="0"/>
            <a:ext cx="11950994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9671" y="2967335"/>
            <a:ext cx="99526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Благодарю за внимание</a:t>
            </a:r>
            <a:endParaRPr lang="ru-RU" sz="72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12407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53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94911" y="837280"/>
          <a:ext cx="10642294" cy="6011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2546">
                  <a:extLst>
                    <a:ext uri="{9D8B030D-6E8A-4147-A177-3AD203B41FA5}">
                      <a16:colId xmlns:a16="http://schemas.microsoft.com/office/drawing/2014/main" val="1979282545"/>
                    </a:ext>
                  </a:extLst>
                </a:gridCol>
                <a:gridCol w="3326009">
                  <a:extLst>
                    <a:ext uri="{9D8B030D-6E8A-4147-A177-3AD203B41FA5}">
                      <a16:colId xmlns:a16="http://schemas.microsoft.com/office/drawing/2014/main" val="134753339"/>
                    </a:ext>
                  </a:extLst>
                </a:gridCol>
                <a:gridCol w="3213739">
                  <a:extLst>
                    <a:ext uri="{9D8B030D-6E8A-4147-A177-3AD203B41FA5}">
                      <a16:colId xmlns:a16="http://schemas.microsoft.com/office/drawing/2014/main" val="558621647"/>
                    </a:ext>
                  </a:extLst>
                </a:gridCol>
              </a:tblGrid>
              <a:tr h="15651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Атнинский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муниципальный район </a:t>
                      </a: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2020 г</a:t>
                      </a:r>
                      <a:endParaRPr lang="ru-RU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Статистические </a:t>
                      </a:r>
                      <a:r>
                        <a:rPr lang="ru-RU" sz="1800" dirty="0">
                          <a:effectLst/>
                        </a:rPr>
                        <a:t>данные годовой отчетной формы №12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Годовой </a:t>
                      </a:r>
                      <a:r>
                        <a:rPr lang="ru-RU" sz="1800" dirty="0">
                          <a:effectLst/>
                        </a:rPr>
                        <a:t>отчет по флюорографическому обследованию групп риска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7601510"/>
                  </a:ext>
                </a:extLst>
              </a:tr>
              <a:tr h="6351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Сахарный диабет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 328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</a:rPr>
                        <a:t>200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5686644"/>
                  </a:ext>
                </a:extLst>
              </a:tr>
              <a:tr h="6351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ВИЧ инфицированные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734074"/>
                  </a:ext>
                </a:extLst>
              </a:tr>
              <a:tr h="6351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Больные психическими заболеваниями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174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120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3296653"/>
                  </a:ext>
                </a:extLst>
              </a:tr>
              <a:tr h="6351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Больные ХНЗЛ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172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106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005470"/>
                  </a:ext>
                </a:extLst>
              </a:tr>
              <a:tr h="6351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Больные  с наркологической и алкогольной зависимостью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</a:rPr>
                        <a:t>79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30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817606"/>
                  </a:ext>
                </a:extLst>
              </a:tr>
              <a:tr h="6351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Хронические заболевания ЖКТ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effectLst/>
                        </a:rPr>
                        <a:t>365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4532508"/>
                  </a:ext>
                </a:extLst>
              </a:tr>
              <a:tr h="6351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465/41,4%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041507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210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dirty="0" smtClean="0">
                <a:latin typeface="+mn-lt"/>
              </a:rPr>
              <a:t/>
            </a:r>
            <a:br>
              <a:rPr lang="ru-RU" altLang="ru-RU" sz="3200" dirty="0" smtClean="0">
                <a:latin typeface="+mn-lt"/>
              </a:rPr>
            </a:br>
            <a:r>
              <a:rPr lang="ru-RU" altLang="ru-RU" sz="3200" dirty="0" smtClean="0">
                <a:latin typeface="+mn-lt"/>
              </a:rPr>
              <a:t>Приказ</a:t>
            </a:r>
            <a:r>
              <a:rPr lang="ru-RU" altLang="ru-RU" sz="3200" dirty="0">
                <a:latin typeface="+mn-lt"/>
              </a:rPr>
              <a:t> Министерства здравоохранения РФ</a:t>
            </a:r>
            <a:br>
              <a:rPr lang="ru-RU" altLang="ru-RU" sz="3200" dirty="0">
                <a:latin typeface="+mn-lt"/>
              </a:rPr>
            </a:br>
            <a:r>
              <a:rPr lang="ru-RU" altLang="ru-RU" sz="3200" dirty="0">
                <a:latin typeface="+mn-lt"/>
              </a:rPr>
              <a:t>от 21 марта 2017 г. № 124н</a:t>
            </a:r>
            <a:r>
              <a:rPr lang="ru-RU" altLang="ru-RU" sz="3200" b="1" dirty="0">
                <a:latin typeface="+mn-lt"/>
              </a:rPr>
              <a:t/>
            </a:r>
            <a:br>
              <a:rPr lang="ru-RU" altLang="ru-RU" sz="3200" b="1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5395"/>
            <a:ext cx="10515600" cy="4741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2. Профилактические осмотры граждан проводятся в медицинских организациях по месту жительства, работы, службы, учебы, по месту отбывания наказания в виде лишения свободы, в местах содержания под стражей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6. Профилактические осмотры проводятся в рамках программы государственных гарантий бесплатного оказания гражданам медицинской помощи.</a:t>
            </a:r>
          </a:p>
          <a:p>
            <a:pPr marL="0" indent="0">
              <a:buNone/>
            </a:pPr>
            <a:r>
              <a:rPr lang="ru-RU" dirty="0"/>
              <a:t>7. Необходимым предварительным условием медицинского вмешательства является дача обследуемым или его законным представителем информированного добровольного согласия на медицинское вмешательство </a:t>
            </a:r>
          </a:p>
        </p:txBody>
      </p:sp>
    </p:spTree>
    <p:extLst>
      <p:ext uri="{BB962C8B-B14F-4D97-AF65-F5344CB8AC3E}">
        <p14:creationId xmlns:p14="http://schemas.microsoft.com/office/powerpoint/2010/main" val="23081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600" b="1" i="1" dirty="0"/>
              <a:t>Методы профилактического </a:t>
            </a:r>
            <a:r>
              <a:rPr lang="ru-RU" altLang="ru-RU" sz="3600" b="1" i="1" dirty="0" smtClean="0"/>
              <a:t>обследования</a:t>
            </a:r>
            <a:r>
              <a:rPr lang="ru-RU" altLang="ru-RU" b="1" i="1" dirty="0" smtClean="0"/>
              <a:t/>
            </a:r>
            <a:br>
              <a:rPr lang="ru-RU" altLang="ru-RU" b="1" i="1" dirty="0" smtClean="0"/>
            </a:br>
            <a:r>
              <a:rPr lang="ru-RU" altLang="ru-RU" sz="3200" b="1" dirty="0" smtClean="0"/>
              <a:t>приказ 124н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dirty="0"/>
              <a:t>г) взрослые - </a:t>
            </a:r>
            <a:r>
              <a:rPr lang="ru-RU" altLang="ru-RU" b="1" i="1" dirty="0"/>
              <a:t>флюорография легких или рентгенография </a:t>
            </a:r>
            <a:r>
              <a:rPr lang="ru-RU" altLang="ru-RU" dirty="0"/>
              <a:t>органов грудной клетки (легких);</a:t>
            </a:r>
          </a:p>
          <a:p>
            <a:pPr>
              <a:buNone/>
            </a:pPr>
            <a:r>
              <a:rPr lang="ru-RU" altLang="ru-RU" dirty="0"/>
              <a:t>    д) нетранспортабельные и маломобильные граждане - исследование </a:t>
            </a:r>
            <a:r>
              <a:rPr lang="ru-RU" altLang="ru-RU" b="1" i="1" dirty="0"/>
              <a:t>мокроты на кислотоустойчивые микобактерии методом микроскопии.</a:t>
            </a:r>
          </a:p>
          <a:p>
            <a:pPr algn="just">
              <a:buNone/>
            </a:pPr>
            <a:r>
              <a:rPr lang="ru-RU" altLang="ru-RU" dirty="0"/>
              <a:t>    10. При проведении профилактических осмотров учитываются результаты внесенных в медицинскую документацию исследований, проведенных гражданам, предшествующих проведению указанных профилактических осмотров, давность которых не превышает </a:t>
            </a:r>
            <a:r>
              <a:rPr lang="ru-RU" altLang="ru-RU" b="1" i="1" dirty="0"/>
              <a:t>6 месяцев</a:t>
            </a:r>
            <a:r>
              <a:rPr lang="ru-RU" altLang="ru-RU" i="1" dirty="0"/>
              <a:t> </a:t>
            </a:r>
            <a:r>
              <a:rPr lang="ru-RU" altLang="ru-RU" dirty="0"/>
              <a:t>с даты проведения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7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712" y="276447"/>
            <a:ext cx="11483162" cy="978195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"Санитарно-эпидемиологические требования по профилактике инфекционных болезней"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977" y="1307805"/>
            <a:ext cx="11525693" cy="486915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803. Планирование профилактических осмотров взрослого населения на туберкулёз проводится медицинской организацией после уточнения численности населения, прикрепленного к медицинской организации (работающего и неработающего), его возрастного и профессионального состава, анализа данных индивидуальных учетных форм и медицинских документов, содержащих сведения о проведенном обследовании, картотеке.</a:t>
            </a:r>
          </a:p>
          <a:p>
            <a:r>
              <a:rPr lang="ru-RU" dirty="0"/>
              <a:t>804. Уточнение численности прикрепленного населения должно проводиться медицинской организацией ежегодно.</a:t>
            </a:r>
          </a:p>
          <a:p>
            <a:r>
              <a:rPr lang="ru-RU" dirty="0"/>
              <a:t>805. Руководители предприятий, организаций по запросу обслуживающей медицинской организации представляют информацию, необходимую для организации и проведения профилактических обследований сотрудников в целях раннего выявления туберкулёза.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5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549" y="223284"/>
            <a:ext cx="11717079" cy="89313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"Санитарно-эпидемиологические требования по профилактике инфекционных болезней"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549" y="1222744"/>
            <a:ext cx="11600121" cy="4954219"/>
          </a:xfrm>
        </p:spPr>
        <p:txBody>
          <a:bodyPr/>
          <a:lstStyle/>
          <a:p>
            <a:r>
              <a:rPr lang="ru-RU" dirty="0"/>
              <a:t>806. Медицинской организацией, осуществляющей профилактические обследования в целях раннего выявления туберкулёза, составляется годовой план проведения профилактических обследований в целях раннего выявления туберкулёза, который согласовывается с территориальными органами федерального органа исполнительной власти, уполномоченного осуществлять федеральный государственный санитарно-эпидемиологический надзор</a:t>
            </a:r>
            <a:r>
              <a:rPr lang="ru-RU" dirty="0" smtClean="0"/>
              <a:t>.</a:t>
            </a:r>
          </a:p>
          <a:p>
            <a:r>
              <a:rPr lang="ru-RU" dirty="0"/>
              <a:t>812. Руководителями медицинских организаций обеспечивается планирование, организация и проведение профилактических медицинских осмотров на туберкулёз по данным индивидуального учета населения, а также представление соответствующих отчетов в медицинские организации по профилю "фтизиатрия".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8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8857"/>
            <a:ext cx="10515600" cy="7868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/>
              <a:t>"Санитарно-эпидемиологические требования по профилактике инфекционных болезней"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753" y="956930"/>
            <a:ext cx="11695814" cy="5220033"/>
          </a:xfrm>
        </p:spPr>
        <p:txBody>
          <a:bodyPr>
            <a:normAutofit/>
          </a:bodyPr>
          <a:lstStyle/>
          <a:p>
            <a:r>
              <a:rPr lang="ru-RU" dirty="0" smtClean="0"/>
              <a:t>813</a:t>
            </a:r>
            <a:r>
              <a:rPr lang="ru-RU" dirty="0"/>
              <a:t>. Ежегодный охват взрослого населения профилактическими </a:t>
            </a:r>
            <a:r>
              <a:rPr lang="ru-RU" dirty="0" err="1"/>
              <a:t>рентгенофлюорографическими</a:t>
            </a:r>
            <a:r>
              <a:rPr lang="ru-RU" dirty="0"/>
              <a:t> обследованиями должен составлять не менее 65% от численности населения, прикрепленного к медицинской организации, осуществляющей профилактические обследования на туберкулёз.</a:t>
            </a:r>
          </a:p>
          <a:p>
            <a:r>
              <a:rPr lang="ru-RU" dirty="0"/>
              <a:t>814. Контроль за индивидуальным учетом профилактических медицинских осмотров населения в медицинских организациях, оказывающих первичную медико-санитарную помощь, и выполнением плана профилактических медицинских осмотров населения на туберкулёз осуществляется медицинской противотуберкулезной организацией.</a:t>
            </a:r>
          </a:p>
        </p:txBody>
      </p:sp>
    </p:spTree>
    <p:extLst>
      <p:ext uri="{BB962C8B-B14F-4D97-AF65-F5344CB8AC3E}">
        <p14:creationId xmlns:p14="http://schemas.microsoft.com/office/powerpoint/2010/main" val="27681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47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Приказ 124н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764704"/>
            <a:ext cx="11593288" cy="59046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sz="2800" dirty="0"/>
              <a:t>11. В целях организации проведения профилактических осмотров в медицинской организации назначается </a:t>
            </a:r>
            <a:r>
              <a:rPr lang="ru-RU" altLang="ru-RU" sz="2800" b="1" i="1" dirty="0"/>
              <a:t>уполномоченное должностное лицо</a:t>
            </a:r>
            <a:r>
              <a:rPr lang="ru-RU" altLang="ru-RU" sz="2800" dirty="0"/>
              <a:t> (далее - уполномоченное лицо</a:t>
            </a:r>
            <a:r>
              <a:rPr lang="ru-RU" altLang="ru-RU" sz="2800" dirty="0" smtClean="0"/>
              <a:t>).</a:t>
            </a:r>
          </a:p>
          <a:p>
            <a:pPr algn="just">
              <a:lnSpc>
                <a:spcPct val="80000"/>
              </a:lnSpc>
              <a:buNone/>
            </a:pPr>
            <a:r>
              <a:rPr lang="ru-RU" altLang="ru-RU" sz="2800" dirty="0" smtClean="0"/>
              <a:t> </a:t>
            </a:r>
            <a:r>
              <a:rPr lang="ru-RU" altLang="ru-RU" sz="2800" dirty="0"/>
              <a:t>12. Уполномоченное лицо контролирует составление врачами-педиатрами, врачами-педиатрами участковыми, врачами-терапевтами, врачами-терапевтами участковыми, врачами общей практики (семейными врачами), фельдшерами (далее - медицинский работник,</a:t>
            </a:r>
            <a:r>
              <a:rPr lang="ru-RU" altLang="ru-RU" sz="2800" b="1" dirty="0"/>
              <a:t> </a:t>
            </a:r>
            <a:r>
              <a:rPr lang="ru-RU" altLang="ru-RU" sz="2800" b="1" i="1" dirty="0" smtClean="0"/>
              <a:t>ответственный</a:t>
            </a:r>
            <a:r>
              <a:rPr lang="ru-RU" altLang="ru-RU" sz="2800" dirty="0" smtClean="0"/>
              <a:t> за проведение профилактического </a:t>
            </a:r>
            <a:r>
              <a:rPr lang="ru-RU" altLang="ru-RU" sz="2800" dirty="0"/>
              <a:t>осмотра) медицинской организации, в которой гражданин получает первичную медико-санитарную помощь, </a:t>
            </a:r>
            <a:r>
              <a:rPr lang="ru-RU" altLang="ru-RU" sz="2800" b="1" i="1" dirty="0"/>
              <a:t>поименных списков граждан,</a:t>
            </a:r>
            <a:r>
              <a:rPr lang="ru-RU" altLang="ru-RU" sz="2800" u="sng" dirty="0"/>
              <a:t> </a:t>
            </a:r>
            <a:r>
              <a:rPr lang="ru-RU" altLang="ru-RU" sz="2800" b="1" i="1" dirty="0"/>
              <a:t>подлежащих профилактическому осмотру в очередном календарном году, </a:t>
            </a:r>
            <a:r>
              <a:rPr lang="ru-RU" altLang="ru-RU" sz="2800" dirty="0"/>
              <a:t>из числа находящихся у них на медицинском обслуживании</a:t>
            </a:r>
            <a:r>
              <a:rPr lang="ru-RU" altLang="ru-RU" dirty="0" smtClean="0"/>
              <a:t>.</a:t>
            </a:r>
          </a:p>
          <a:p>
            <a:pPr algn="ctr">
              <a:lnSpc>
                <a:spcPct val="80000"/>
              </a:lnSpc>
              <a:buNone/>
            </a:pPr>
            <a:r>
              <a:rPr lang="ru-RU" altLang="ru-RU" b="1" u="sng" dirty="0" smtClean="0"/>
              <a:t>В первую очередь необходим максимальный охват лиц из групп повышенного риска по заболеванию туберкулезом!</a:t>
            </a:r>
            <a:endParaRPr lang="ru-RU" altLang="ru-RU" b="1" u="sng" dirty="0"/>
          </a:p>
        </p:txBody>
      </p:sp>
    </p:spTree>
    <p:extLst>
      <p:ext uri="{BB962C8B-B14F-4D97-AF65-F5344CB8AC3E}">
        <p14:creationId xmlns:p14="http://schemas.microsoft.com/office/powerpoint/2010/main" val="18944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2572</Words>
  <Application>Microsoft Office PowerPoint</Application>
  <PresentationFormat>Широкоэкранный</PresentationFormat>
  <Paragraphs>229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Тема Office</vt:lpstr>
      <vt:lpstr>ГАУЗ «Республиканский клинический противотуберкулёзный диспансер» Министерства здравоохранения Республики Татарстан </vt:lpstr>
      <vt:lpstr>Нормативная база.</vt:lpstr>
      <vt:lpstr>Нормативная база.</vt:lpstr>
      <vt:lpstr> Приказ Министерства здравоохранения РФ от 21 марта 2017 г. № 124н </vt:lpstr>
      <vt:lpstr>Методы профилактического обследования приказ 124н</vt:lpstr>
      <vt:lpstr>"Санитарно-эпидемиологические требования по профилактике инфекционных болезней"</vt:lpstr>
      <vt:lpstr>"Санитарно-эпидемиологические требования по профилактике инфекционных болезней"</vt:lpstr>
      <vt:lpstr>"Санитарно-эпидемиологические требования по профилактике инфекционных болезней"</vt:lpstr>
      <vt:lpstr>Приказ 124н</vt:lpstr>
      <vt:lpstr>Приказ 124н</vt:lpstr>
      <vt:lpstr>Приказ 124н</vt:lpstr>
      <vt:lpstr>Приказ 124н</vt:lpstr>
      <vt:lpstr>Приказ 124н</vt:lpstr>
      <vt:lpstr>Приказ МЗ РФ от 15 ноября 2012 г. № 932н  "Об утверждении Порядка оказания медицинской помощи больным туберкулезом»</vt:lpstr>
      <vt:lpstr>Приказ МЗ РФ от 15 ноября 2012 г. № 932н  "Об утверждении Порядка оказания медицинской помощи больным туберкулезом»</vt:lpstr>
      <vt:lpstr>"Санитарно-эпидемиологические требования по профилактике инфекционных болезней"</vt:lpstr>
      <vt:lpstr> Приказ МЗ РФ от 15 ноября 2012 г. № 932н  "Об утверждении Порядка оказания медицинской помощи больным туберкулезом»</vt:lpstr>
      <vt:lpstr>Приказ МЗ РФ от 15 ноября 2012 г. № 932н  "Об утверждении Порядка оказания медицинской помощи больным туберкулезом»</vt:lpstr>
      <vt:lpstr>"Санитарно-эпидемиологические требования по профилактике инфекционных болезней"</vt:lpstr>
      <vt:lpstr> 809. По эпидемиологическим показаниям (независимо от наличия или отсутствия признаков заболевания туберкулёзом) профилактические медицинские осмотры проходят 2 раза в год: </vt:lpstr>
      <vt:lpstr> 809. По эпидемиологическим показаниям (независимо от наличия или отсутствия признаков заболевания туберкулёзом) профилактические медицинские осмотры проходят 2 раза в год: </vt:lpstr>
      <vt:lpstr>Сроки проведения профилактических осмотров взрослого населения (приказ 124н)</vt:lpstr>
      <vt:lpstr>"Санитарно-эпидемиологические требования по профилактике инфекционных болезней"</vt:lpstr>
      <vt:lpstr>"Санитарно-эпидемиологические требования по профилактике инфекционных болезней» </vt:lpstr>
      <vt:lpstr>"Санитарно-эпидемиологические требования по профилактике инфекционных болезней"</vt:lpstr>
      <vt:lpstr>"Санитарно-эпидемиологические требования по профилактике инфекционных болезней"</vt:lpstr>
      <vt:lpstr>"Санитарно-эпидемиологические требования по профилактике инфекционных болезней"</vt:lpstr>
      <vt:lpstr>Дефекты организации раннего выявления туберкулеза в ОЛС</vt:lpstr>
      <vt:lpstr> Значение ФЛГ для выявления других заболеваний</vt:lpstr>
      <vt:lpstr> Индикаторы качества выявления туберкулеза в РТ и РФ в 2008 – 2021 гг. </vt:lpstr>
      <vt:lpstr>Одногодичная летальность. Сроки наступления смерти после выявления.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Наиля</dc:creator>
  <cp:lastModifiedBy>Наиля</cp:lastModifiedBy>
  <cp:revision>148</cp:revision>
  <dcterms:created xsi:type="dcterms:W3CDTF">2021-05-29T08:47:09Z</dcterms:created>
  <dcterms:modified xsi:type="dcterms:W3CDTF">2022-07-21T04:15:43Z</dcterms:modified>
</cp:coreProperties>
</file>