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3"/>
  </p:handoutMasterIdLst>
  <p:sldIdLst>
    <p:sldId id="318" r:id="rId2"/>
    <p:sldId id="257" r:id="rId3"/>
    <p:sldId id="274" r:id="rId4"/>
    <p:sldId id="258" r:id="rId5"/>
    <p:sldId id="275" r:id="rId6"/>
    <p:sldId id="309" r:id="rId7"/>
    <p:sldId id="276" r:id="rId8"/>
    <p:sldId id="290" r:id="rId9"/>
    <p:sldId id="293" r:id="rId10"/>
    <p:sldId id="292" r:id="rId11"/>
    <p:sldId id="278" r:id="rId12"/>
    <p:sldId id="294" r:id="rId13"/>
    <p:sldId id="296" r:id="rId14"/>
    <p:sldId id="305" r:id="rId15"/>
    <p:sldId id="297" r:id="rId16"/>
    <p:sldId id="291" r:id="rId17"/>
    <p:sldId id="295" r:id="rId18"/>
    <p:sldId id="304" r:id="rId19"/>
    <p:sldId id="279" r:id="rId20"/>
    <p:sldId id="280" r:id="rId21"/>
    <p:sldId id="298" r:id="rId22"/>
    <p:sldId id="281" r:id="rId23"/>
    <p:sldId id="299" r:id="rId24"/>
    <p:sldId id="282" r:id="rId25"/>
    <p:sldId id="283" r:id="rId26"/>
    <p:sldId id="300" r:id="rId27"/>
    <p:sldId id="301" r:id="rId28"/>
    <p:sldId id="284" r:id="rId29"/>
    <p:sldId id="285" r:id="rId30"/>
    <p:sldId id="286" r:id="rId31"/>
    <p:sldId id="287" r:id="rId32"/>
    <p:sldId id="316" r:id="rId33"/>
    <p:sldId id="312" r:id="rId34"/>
    <p:sldId id="313" r:id="rId35"/>
    <p:sldId id="288" r:id="rId36"/>
    <p:sldId id="317" r:id="rId37"/>
    <p:sldId id="302" r:id="rId38"/>
    <p:sldId id="263" r:id="rId39"/>
    <p:sldId id="320" r:id="rId40"/>
    <p:sldId id="264" r:id="rId41"/>
    <p:sldId id="314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2" autoAdjust="0"/>
    <p:restoredTop sz="94660"/>
  </p:normalViewPr>
  <p:slideViewPr>
    <p:cSldViewPr>
      <p:cViewPr varScale="1">
        <p:scale>
          <a:sx n="109" d="100"/>
          <a:sy n="109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8F58F-F756-4D45-8E98-58E02350FACE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A4C11-3E3B-443E-8F86-CDE78E8E37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392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9410-25E2-42A9-A4DA-2416852333F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49C7-5C87-4C22-9593-C66750ACE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03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9410-25E2-42A9-A4DA-2416852333F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49C7-5C87-4C22-9593-C66750ACE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2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9410-25E2-42A9-A4DA-2416852333F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49C7-5C87-4C22-9593-C66750ACE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45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9410-25E2-42A9-A4DA-2416852333F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49C7-5C87-4C22-9593-C66750ACE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98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9410-25E2-42A9-A4DA-2416852333F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49C7-5C87-4C22-9593-C66750ACE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99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9410-25E2-42A9-A4DA-2416852333F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49C7-5C87-4C22-9593-C66750ACE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26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9410-25E2-42A9-A4DA-2416852333F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49C7-5C87-4C22-9593-C66750ACE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9410-25E2-42A9-A4DA-2416852333F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49C7-5C87-4C22-9593-C66750ACE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9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9410-25E2-42A9-A4DA-2416852333F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49C7-5C87-4C22-9593-C66750ACE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57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9410-25E2-42A9-A4DA-2416852333F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49C7-5C87-4C22-9593-C66750ACE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81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9410-25E2-42A9-A4DA-2416852333F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49C7-5C87-4C22-9593-C66750ACE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7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59410-25E2-42A9-A4DA-2416852333F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D49C7-5C87-4C22-9593-C66750ACE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84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109728">
              <a:lnSpc>
                <a:spcPts val="1728"/>
              </a:lnSpc>
            </a:pPr>
            <a:r>
              <a:rPr lang="ru" sz="2400" b="1" dirty="0">
                <a:solidFill>
                  <a:srgbClr val="4620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" sz="2400" b="1" dirty="0">
                <a:solidFill>
                  <a:srgbClr val="4620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" sz="2400" b="1" dirty="0">
                <a:solidFill>
                  <a:srgbClr val="4620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ГАУЗ «Республиканский </a:t>
            </a:r>
            <a:r>
              <a:rPr lang="ru" sz="2400" b="1" dirty="0" smtClean="0">
                <a:solidFill>
                  <a:srgbClr val="4620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клинический</a:t>
            </a:r>
            <a:br>
              <a:rPr lang="ru" sz="2400" b="1" dirty="0" smtClean="0">
                <a:solidFill>
                  <a:srgbClr val="4620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" sz="2400" b="1" dirty="0" smtClean="0">
                <a:solidFill>
                  <a:srgbClr val="4620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" sz="2400" b="1" dirty="0" smtClean="0">
                <a:solidFill>
                  <a:srgbClr val="4620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" sz="2400" b="1" dirty="0" smtClean="0">
                <a:solidFill>
                  <a:srgbClr val="4620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" sz="2400" b="1" dirty="0">
                <a:solidFill>
                  <a:srgbClr val="4620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противотуберкулезный диспансер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диагностика и профилактика 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472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3034680" cy="11381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Пятна </a:t>
            </a:r>
            <a:r>
              <a:rPr lang="ru-RU" dirty="0"/>
              <a:t>Ф</a:t>
            </a:r>
            <a:r>
              <a:rPr lang="ru-RU" dirty="0" smtClean="0"/>
              <a:t>илатова</a:t>
            </a:r>
            <a:endParaRPr lang="ru-RU" dirty="0"/>
          </a:p>
        </p:txBody>
      </p:sp>
      <p:pic>
        <p:nvPicPr>
          <p:cNvPr id="1026" name="Picture 2" descr="C:\Documents and Settings\Ваш Компьютер\Мои документы\Мои рисунки\Инфекции\8CVK7KCAQPT84BCAPK4F2UCAUYS2JFCAKVMDZ9CATNNB0ZCAMT01OKCAWBT10JCAONY36FCAVS4YVXCAHFLWC8CA4874IFCA880UQDCAN7корь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0"/>
            <a:ext cx="5531478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1628800"/>
            <a:ext cx="320607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На слизистой оболочке </a:t>
            </a:r>
            <a:r>
              <a:rPr lang="ru-RU" sz="2000" dirty="0" smtClean="0"/>
              <a:t>рта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появляются пятна </a:t>
            </a:r>
            <a:endParaRPr lang="ru-RU" sz="2000" dirty="0" smtClean="0"/>
          </a:p>
          <a:p>
            <a:r>
              <a:rPr lang="ru-RU" sz="2000" dirty="0" smtClean="0"/>
              <a:t>Бельско­го</a:t>
            </a:r>
            <a:r>
              <a:rPr lang="ru-RU" sz="2000" dirty="0"/>
              <a:t>— Филатова</a:t>
            </a:r>
            <a:r>
              <a:rPr lang="ru-RU" sz="2000" dirty="0" smtClean="0"/>
              <a:t>—</a:t>
            </a:r>
          </a:p>
          <a:p>
            <a:r>
              <a:rPr lang="ru-RU" sz="2000" dirty="0" err="1" smtClean="0"/>
              <a:t>Коплика</a:t>
            </a:r>
            <a:r>
              <a:rPr lang="ru-RU" sz="2000" dirty="0"/>
              <a:t>. </a:t>
            </a:r>
          </a:p>
          <a:p>
            <a:r>
              <a:rPr lang="ru-RU" sz="2000" dirty="0" smtClean="0"/>
              <a:t>Характерна локализация </a:t>
            </a:r>
          </a:p>
          <a:p>
            <a:r>
              <a:rPr lang="ru-RU" sz="2000" dirty="0" smtClean="0"/>
              <a:t>пятен </a:t>
            </a:r>
            <a:r>
              <a:rPr lang="ru-RU" sz="2000" dirty="0"/>
              <a:t>на </a:t>
            </a:r>
            <a:r>
              <a:rPr lang="ru-RU" sz="2000" dirty="0" smtClean="0"/>
              <a:t>слизистой </a:t>
            </a:r>
            <a:r>
              <a:rPr lang="ru-RU" sz="2000" dirty="0" err="1" smtClean="0"/>
              <a:t>оболоч</a:t>
            </a:r>
            <a:r>
              <a:rPr lang="ru-RU" sz="2000" dirty="0" smtClean="0"/>
              <a:t>-</a:t>
            </a:r>
          </a:p>
          <a:p>
            <a:r>
              <a:rPr lang="ru-RU" sz="2000" dirty="0" err="1" smtClean="0"/>
              <a:t>ке</a:t>
            </a:r>
            <a:r>
              <a:rPr lang="ru-RU" sz="2000" dirty="0" smtClean="0"/>
              <a:t> </a:t>
            </a:r>
            <a:r>
              <a:rPr lang="ru-RU" sz="2000" dirty="0"/>
              <a:t>щек </a:t>
            </a:r>
            <a:r>
              <a:rPr lang="ru-RU" sz="2000" dirty="0" smtClean="0"/>
              <a:t>напротив </a:t>
            </a:r>
            <a:r>
              <a:rPr lang="ru-RU" sz="2000" dirty="0"/>
              <a:t>малых </a:t>
            </a:r>
            <a:endParaRPr lang="ru-RU" sz="2000" dirty="0" smtClean="0"/>
          </a:p>
          <a:p>
            <a:r>
              <a:rPr lang="ru-RU" sz="2000" dirty="0" smtClean="0"/>
              <a:t>коренных зубов </a:t>
            </a:r>
            <a:r>
              <a:rPr lang="ru-RU" sz="2000" dirty="0"/>
              <a:t>в виде </a:t>
            </a:r>
            <a:endParaRPr lang="ru-RU" sz="2000" dirty="0" smtClean="0"/>
          </a:p>
          <a:p>
            <a:r>
              <a:rPr lang="ru-RU" sz="2000" dirty="0" smtClean="0"/>
              <a:t>серовато-беловатых точек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величиной </a:t>
            </a:r>
            <a:r>
              <a:rPr lang="ru-RU" sz="2000" dirty="0" smtClean="0"/>
              <a:t>с маковое </a:t>
            </a:r>
          </a:p>
          <a:p>
            <a:r>
              <a:rPr lang="ru-RU" sz="2000" dirty="0" smtClean="0"/>
              <a:t>зерно</a:t>
            </a:r>
            <a:r>
              <a:rPr lang="ru-RU" sz="2000" dirty="0"/>
              <a:t>, </a:t>
            </a:r>
            <a:r>
              <a:rPr lang="ru-RU" sz="2000" dirty="0" smtClean="0"/>
              <a:t>окруженных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красным </a:t>
            </a:r>
            <a:r>
              <a:rPr lang="ru-RU" sz="2000" dirty="0" smtClean="0"/>
              <a:t>венчиком,</a:t>
            </a:r>
          </a:p>
          <a:p>
            <a:r>
              <a:rPr lang="ru-RU" sz="2000" dirty="0" smtClean="0"/>
              <a:t>не </a:t>
            </a:r>
            <a:r>
              <a:rPr lang="ru-RU" sz="2000" dirty="0"/>
              <a:t>сли­ваются, их нельзя </a:t>
            </a:r>
            <a:endParaRPr lang="ru-RU" sz="2000" dirty="0" smtClean="0"/>
          </a:p>
          <a:p>
            <a:r>
              <a:rPr lang="ru-RU" sz="2000" dirty="0" smtClean="0"/>
              <a:t>снять </a:t>
            </a:r>
            <a:r>
              <a:rPr lang="ru-RU" sz="2000" dirty="0"/>
              <a:t>тампоном или </a:t>
            </a:r>
            <a:endParaRPr lang="ru-RU" sz="2000" dirty="0" smtClean="0"/>
          </a:p>
          <a:p>
            <a:r>
              <a:rPr lang="ru-RU" sz="2000" dirty="0"/>
              <a:t>ш</a:t>
            </a:r>
            <a:r>
              <a:rPr lang="ru-RU" sz="2000" dirty="0" smtClean="0"/>
              <a:t>пателем.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09304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Период высыпания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dirty="0"/>
              <a:t>Период высыпания </a:t>
            </a:r>
            <a:r>
              <a:rPr lang="ru-RU" dirty="0"/>
              <a:t>начинается на 4—5-й день болезни и </a:t>
            </a:r>
            <a:r>
              <a:rPr lang="ru-RU" dirty="0" smtClean="0"/>
              <a:t>характеризуется </a:t>
            </a:r>
            <a:r>
              <a:rPr lang="ru-RU" dirty="0"/>
              <a:t>появлением коревой пятнисто-папулезной </a:t>
            </a:r>
            <a:r>
              <a:rPr lang="ru-RU" dirty="0" smtClean="0"/>
              <a:t>сыпи. </a:t>
            </a:r>
          </a:p>
          <a:p>
            <a:r>
              <a:rPr lang="ru-RU" dirty="0" smtClean="0"/>
              <a:t>Первые </a:t>
            </a:r>
            <a:r>
              <a:rPr lang="ru-RU" dirty="0"/>
              <a:t>элементы сыпи наблюдаются за ушами, на спинке носа в виде мелких розовых пятен, кото­рые быстро увеличиваются в размере, иногда сливаются, име­ют неправильную форму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течение суток сыпь быстро распро­страняется на лицо, шею и в виде отдельных элементов появ­ляется на груди и верхней части спины. </a:t>
            </a:r>
          </a:p>
        </p:txBody>
      </p:sp>
    </p:spTree>
    <p:extLst>
      <p:ext uri="{BB962C8B-B14F-4D97-AF65-F5344CB8AC3E}">
        <p14:creationId xmlns:p14="http://schemas.microsoft.com/office/powerpoint/2010/main" val="15597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Ваш Компьютер\Мои документы\Мои рисунки\Инфекции\корь 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83632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354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3610744" cy="11569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Пятнисто-папулезная сыпь</a:t>
            </a:r>
            <a:endParaRPr lang="ru-RU" dirty="0"/>
          </a:p>
        </p:txBody>
      </p:sp>
      <p:pic>
        <p:nvPicPr>
          <p:cNvPr id="5122" name="Picture 2" descr="C:\Documents and Settings\Ваш Компьютер\Мои документы\Мои рисунки\Инфекции\корь 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0"/>
            <a:ext cx="4176464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1918061"/>
            <a:ext cx="323678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На 2-е сутки </a:t>
            </a:r>
            <a:r>
              <a:rPr lang="ru-RU" sz="3200" dirty="0" smtClean="0"/>
              <a:t>сыпь</a:t>
            </a:r>
          </a:p>
          <a:p>
            <a:r>
              <a:rPr lang="ru-RU" sz="3200" dirty="0" smtClean="0"/>
              <a:t> пол­ностью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покрывает </a:t>
            </a:r>
            <a:endParaRPr lang="ru-RU" sz="3200" dirty="0" smtClean="0"/>
          </a:p>
          <a:p>
            <a:r>
              <a:rPr lang="ru-RU" sz="3200" dirty="0" smtClean="0"/>
              <a:t>туловище и</a:t>
            </a:r>
          </a:p>
          <a:p>
            <a:r>
              <a:rPr lang="ru-RU" sz="3200" dirty="0" smtClean="0"/>
              <a:t>проксимальные </a:t>
            </a:r>
          </a:p>
          <a:p>
            <a:r>
              <a:rPr lang="ru-RU" sz="3200" dirty="0" smtClean="0"/>
              <a:t>отделы </a:t>
            </a:r>
            <a:r>
              <a:rPr lang="ru-RU" sz="3200" dirty="0"/>
              <a:t>рук</a:t>
            </a:r>
          </a:p>
        </p:txBody>
      </p:sp>
    </p:spTree>
    <p:extLst>
      <p:ext uri="{BB962C8B-B14F-4D97-AF65-F5344CB8AC3E}">
        <p14:creationId xmlns:p14="http://schemas.microsoft.com/office/powerpoint/2010/main" val="2866133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1944216" cy="6480720"/>
          </a:xfrm>
        </p:spPr>
        <p:txBody>
          <a:bodyPr/>
          <a:lstStyle/>
          <a:p>
            <a:r>
              <a:rPr lang="ru-RU" dirty="0" smtClean="0"/>
              <a:t>Пятнисто-папулезная сыпь</a:t>
            </a:r>
            <a:endParaRPr lang="ru-RU" dirty="0"/>
          </a:p>
        </p:txBody>
      </p:sp>
      <p:pic>
        <p:nvPicPr>
          <p:cNvPr id="9218" name="Picture 2" descr="C:\Documents and Settings\Ваш Компьютер\Мои документы\Мои рисунки\Инфекции\корь 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8680"/>
            <a:ext cx="4896544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037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Ваш Компьютер\Мои документы\Мои рисунки\Инфекции\PHкорь 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6672"/>
            <a:ext cx="612068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1790" y="1988840"/>
            <a:ext cx="228780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 </a:t>
            </a:r>
            <a:r>
              <a:rPr lang="ru-RU" sz="3200" dirty="0"/>
              <a:t>3-й </a:t>
            </a:r>
            <a:r>
              <a:rPr lang="ru-RU" sz="3200" dirty="0" smtClean="0"/>
              <a:t>день</a:t>
            </a:r>
          </a:p>
          <a:p>
            <a:r>
              <a:rPr lang="ru-RU" sz="3200" dirty="0" smtClean="0"/>
              <a:t> сыпь</a:t>
            </a:r>
          </a:p>
          <a:p>
            <a:r>
              <a:rPr lang="ru-RU" sz="3200" dirty="0" err="1" smtClean="0"/>
              <a:t>распростра</a:t>
            </a:r>
            <a:r>
              <a:rPr lang="ru-RU" sz="3200" dirty="0" smtClean="0"/>
              <a:t>-</a:t>
            </a:r>
          </a:p>
          <a:p>
            <a:r>
              <a:rPr lang="ru-RU" sz="3200" dirty="0" err="1" smtClean="0"/>
              <a:t>няется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на </a:t>
            </a:r>
            <a:r>
              <a:rPr lang="ru-RU" sz="3200" dirty="0"/>
              <a:t>ноги и </a:t>
            </a:r>
            <a:endParaRPr lang="ru-RU" sz="3200" dirty="0" smtClean="0"/>
          </a:p>
          <a:p>
            <a:r>
              <a:rPr lang="ru-RU" sz="3200" dirty="0" smtClean="0"/>
              <a:t>руки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74889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Этапность</a:t>
            </a:r>
            <a:r>
              <a:rPr lang="ru-RU" dirty="0" smtClean="0"/>
              <a:t> </a:t>
            </a:r>
            <a:r>
              <a:rPr lang="ru-RU" dirty="0"/>
              <a:t>высыпа­ния является очень важным диагностическим признаком кори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Иногда сыпь имеет геморрагический характер. </a:t>
            </a:r>
            <a:endParaRPr lang="ru-RU" dirty="0" smtClean="0"/>
          </a:p>
          <a:p>
            <a:r>
              <a:rPr lang="ru-RU" dirty="0" smtClean="0"/>
              <a:t>Сыпь </a:t>
            </a:r>
            <a:r>
              <a:rPr lang="ru-RU" dirty="0"/>
              <a:t>может быть обильной, сливной или, наоборот, очень скудной, в виде от­дельных элементов.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011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Ваш Компьютер\Мои документы\Мои рисунки\Инфекции\корь 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2656"/>
            <a:ext cx="432048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1844824"/>
            <a:ext cx="367318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Типичен вид больного </a:t>
            </a:r>
            <a:endParaRPr lang="ru-RU" sz="2800" dirty="0" smtClean="0"/>
          </a:p>
          <a:p>
            <a:r>
              <a:rPr lang="ru-RU" sz="2800" dirty="0" smtClean="0"/>
              <a:t>корью в период </a:t>
            </a:r>
            <a:r>
              <a:rPr lang="ru-RU" sz="2800" dirty="0" err="1" smtClean="0"/>
              <a:t>высы</a:t>
            </a:r>
            <a:r>
              <a:rPr lang="ru-RU" sz="2800" dirty="0" smtClean="0"/>
              <a:t>-</a:t>
            </a:r>
          </a:p>
          <a:p>
            <a:r>
              <a:rPr lang="ru-RU" sz="2800" dirty="0" err="1" smtClean="0"/>
              <a:t>пания</a:t>
            </a:r>
            <a:r>
              <a:rPr lang="ru-RU" sz="2800" dirty="0"/>
              <a:t>: лицо </a:t>
            </a:r>
            <a:r>
              <a:rPr lang="ru-RU" sz="2800" dirty="0" err="1" smtClean="0"/>
              <a:t>одутлова</a:t>
            </a:r>
            <a:r>
              <a:rPr lang="ru-RU" sz="2800" dirty="0" smtClean="0"/>
              <a:t>-</a:t>
            </a:r>
          </a:p>
          <a:p>
            <a:r>
              <a:rPr lang="ru-RU" sz="2800" dirty="0" smtClean="0"/>
              <a:t>тое</a:t>
            </a:r>
            <a:r>
              <a:rPr lang="ru-RU" sz="2800" dirty="0"/>
              <a:t>, веки утолщены, </a:t>
            </a:r>
            <a:endParaRPr lang="ru-RU" sz="2800" dirty="0" smtClean="0"/>
          </a:p>
          <a:p>
            <a:r>
              <a:rPr lang="ru-RU" sz="2800" dirty="0" smtClean="0"/>
              <a:t>нос </a:t>
            </a:r>
            <a:r>
              <a:rPr lang="ru-RU" sz="2800" dirty="0"/>
              <a:t>и верхняя </a:t>
            </a:r>
            <a:endParaRPr lang="ru-RU" sz="2800" dirty="0" smtClean="0"/>
          </a:p>
          <a:p>
            <a:r>
              <a:rPr lang="ru-RU" sz="2800" dirty="0" smtClean="0"/>
              <a:t>губа </a:t>
            </a:r>
            <a:r>
              <a:rPr lang="ru-RU" sz="2800" dirty="0"/>
              <a:t>отечные, глаза </a:t>
            </a:r>
            <a:endParaRPr lang="ru-RU" sz="2800" dirty="0" smtClean="0"/>
          </a:p>
          <a:p>
            <a:r>
              <a:rPr lang="ru-RU" sz="2800" dirty="0" smtClean="0"/>
              <a:t>красные</a:t>
            </a:r>
            <a:r>
              <a:rPr lang="ru-RU" sz="2800" dirty="0"/>
              <a:t>, </a:t>
            </a:r>
            <a:r>
              <a:rPr lang="ru-RU" sz="2800" dirty="0" smtClean="0"/>
              <a:t>гноящиеся</a:t>
            </a:r>
            <a:r>
              <a:rPr lang="ru-RU" sz="2800" dirty="0"/>
              <a:t>, </a:t>
            </a:r>
            <a:endParaRPr lang="ru-RU" sz="2800" dirty="0" smtClean="0"/>
          </a:p>
          <a:p>
            <a:r>
              <a:rPr lang="ru-RU" sz="2800" dirty="0" smtClean="0"/>
              <a:t>обильные </a:t>
            </a:r>
            <a:r>
              <a:rPr lang="ru-RU" sz="2800" dirty="0"/>
              <a:t>выделения </a:t>
            </a:r>
            <a:endParaRPr lang="ru-RU" sz="2800" dirty="0" smtClean="0"/>
          </a:p>
          <a:p>
            <a:r>
              <a:rPr lang="ru-RU" sz="2800" dirty="0" smtClean="0"/>
              <a:t>из </a:t>
            </a:r>
            <a:r>
              <a:rPr lang="ru-RU" sz="2800" dirty="0"/>
              <a:t>носа, </a:t>
            </a:r>
            <a:r>
              <a:rPr lang="ru-RU" sz="2800" dirty="0" smtClean="0"/>
              <a:t>слизистая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оболочка рта </a:t>
            </a:r>
            <a:endParaRPr lang="ru-RU" sz="2800" dirty="0" smtClean="0"/>
          </a:p>
          <a:p>
            <a:r>
              <a:rPr lang="ru-RU" sz="2800" dirty="0" err="1" smtClean="0"/>
              <a:t>мацерирована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7782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Ваш Компьютер\Мои документы\Мои рисунки\Инфекции\корь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17605"/>
            <a:ext cx="4955996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03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Температура </a:t>
            </a:r>
            <a:r>
              <a:rPr lang="ru-RU" dirty="0"/>
              <a:t>тела в 1-й день вы­сыпания более высокая, чем в катаральный период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Иногда за 1—2 дня до высыпания температура несколько понижается, и новый подъем ее в первый день появления сыпи придает тем­пературной кривой двугорбый характер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Температура тела ос­тается повышенной весь период высыпания и нормализуется на 3—4-й день от начала появления сыпи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Общее состояние в период высыпания тяжелое.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05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    </a:t>
            </a:r>
            <a:r>
              <a:rPr lang="ru-RU" b="1" dirty="0"/>
              <a:t>Корь</a:t>
            </a:r>
            <a:r>
              <a:rPr lang="ru-RU" dirty="0"/>
              <a:t> — острое </a:t>
            </a:r>
            <a:r>
              <a:rPr lang="ru-RU" dirty="0" err="1"/>
              <a:t>высококонтагиозное</a:t>
            </a:r>
            <a:r>
              <a:rPr lang="ru-RU" dirty="0"/>
              <a:t> инфекционное заболевание, вызываемое вирусом и характеризующе­еся цикличностью течения.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354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Период </a:t>
            </a:r>
            <a:r>
              <a:rPr lang="ru-RU" b="1" i="1" dirty="0"/>
              <a:t>пигментации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Коревая сыпь быстро приобретает бурый цвет — начинает­ся </a:t>
            </a:r>
            <a:r>
              <a:rPr lang="ru-RU" b="1" i="1" dirty="0"/>
              <a:t>период пигментации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 </a:t>
            </a:r>
            <a:r>
              <a:rPr lang="ru-RU" dirty="0"/>
              <a:t>Вначале сыпь пигментируется на лице, затем на туловище и конечностях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Продолжительность этого периода до 1—1,5 </a:t>
            </a:r>
            <a:r>
              <a:rPr lang="ru-RU" dirty="0" smtClean="0"/>
              <a:t>недель. </a:t>
            </a:r>
          </a:p>
          <a:p>
            <a:r>
              <a:rPr lang="ru-RU" dirty="0" smtClean="0"/>
              <a:t>После </a:t>
            </a:r>
            <a:r>
              <a:rPr lang="ru-RU" dirty="0"/>
              <a:t>исчезновения сыпи может быть мелкое отрубевидное шелушение. </a:t>
            </a:r>
            <a:endParaRPr lang="ru-RU" dirty="0" smtClean="0"/>
          </a:p>
          <a:p>
            <a:r>
              <a:rPr lang="ru-RU" dirty="0" smtClean="0"/>
              <a:t>Общее </a:t>
            </a:r>
            <a:r>
              <a:rPr lang="ru-RU" dirty="0"/>
              <a:t>состояние больного постепенно улучшается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743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Митигированная</a:t>
            </a:r>
            <a:r>
              <a:rPr lang="ru-RU" dirty="0"/>
              <a:t> форма кори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Митигированная</a:t>
            </a:r>
            <a:r>
              <a:rPr lang="ru-RU" dirty="0"/>
              <a:t> (ослабленная) форма кори наблюдается у детей, получивших в инкубационном периоде иммуноглобулин. </a:t>
            </a:r>
            <a:endParaRPr lang="ru-RU" dirty="0" smtClean="0"/>
          </a:p>
          <a:p>
            <a:r>
              <a:rPr lang="ru-RU" dirty="0" smtClean="0"/>
              <a:t>Протекает </a:t>
            </a:r>
            <a:r>
              <a:rPr lang="ru-RU" dirty="0"/>
              <a:t>обычно легко при нормальной или незначительно повышенной температуре тела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нередко при этом отсутствуют пятна </a:t>
            </a:r>
            <a:r>
              <a:rPr lang="ru-RU" dirty="0" smtClean="0"/>
              <a:t>Бельского—Филатова—</a:t>
            </a:r>
            <a:r>
              <a:rPr lang="ru-RU" dirty="0" err="1" smtClean="0"/>
              <a:t>Коплика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Сыпь блед­ная, мелкая, необильная, </a:t>
            </a:r>
            <a:r>
              <a:rPr lang="ru-RU" dirty="0" err="1"/>
              <a:t>этапность</a:t>
            </a:r>
            <a:r>
              <a:rPr lang="ru-RU" dirty="0"/>
              <a:t> высыпания нарушается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Ос­ложнений при </a:t>
            </a:r>
            <a:r>
              <a:rPr lang="ru-RU" dirty="0" err="1"/>
              <a:t>митигированной</a:t>
            </a:r>
            <a:r>
              <a:rPr lang="ru-RU" dirty="0"/>
              <a:t> кори не наблюдается.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415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Осложнения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Осложнения при кори могут появиться в любом перио­де болезни. В основном они обусловлены присоединением вто­ричной инфекции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Осложнения являются единственной при­чиной летальных исходов при кори; от неосложненной кори дети не умирают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Наиболее частыми осложнениями являют­ся поражения органов дыхания (ларингиты, </a:t>
            </a:r>
            <a:r>
              <a:rPr lang="ru-RU" dirty="0" err="1"/>
              <a:t>ларинготрахео</a:t>
            </a:r>
            <a:r>
              <a:rPr lang="ru-RU" dirty="0"/>
              <a:t>-бронхиты, пневмонии). </a:t>
            </a:r>
            <a:endParaRPr lang="ru-RU" dirty="0" smtClean="0"/>
          </a:p>
          <a:p>
            <a:r>
              <a:rPr lang="ru-RU" dirty="0" smtClean="0"/>
              <a:t>Почти </a:t>
            </a:r>
            <a:r>
              <a:rPr lang="ru-RU" dirty="0"/>
              <a:t>все случаи летальных исхо­дов от коревых пневмоний приходятся на детей в возрасте до 2 лет.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31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Осложнения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Частыми осложнениями при кори являются отиты, стома­титы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Значительно реже встречаются коревые энцефалиты </a:t>
            </a:r>
            <a:r>
              <a:rPr lang="ru-RU" dirty="0" smtClean="0"/>
              <a:t>с тяжелым </a:t>
            </a:r>
            <a:r>
              <a:rPr lang="ru-RU" dirty="0"/>
              <a:t>течением и высокой летальностью.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отдельных слу­чаях как осложнение кори может быть </a:t>
            </a:r>
            <a:r>
              <a:rPr lang="ru-RU" dirty="0" err="1"/>
              <a:t>энцефаломиелит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со­провождающийся </a:t>
            </a:r>
            <a:r>
              <a:rPr lang="ru-RU" dirty="0"/>
              <a:t>параплегиями и другими симптомами пора­жения спинного мозга.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746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Диагноз </a:t>
            </a:r>
            <a:r>
              <a:rPr lang="ru-RU" dirty="0"/>
              <a:t>кори ставится на основании </a:t>
            </a:r>
            <a:r>
              <a:rPr lang="ru-RU" dirty="0" smtClean="0"/>
              <a:t>клинико-эпидемиологических </a:t>
            </a:r>
            <a:r>
              <a:rPr lang="ru-RU" dirty="0"/>
              <a:t>данных с учетом указания на кон­такт с больным корью. </a:t>
            </a:r>
            <a:endParaRPr lang="ru-RU" dirty="0" smtClean="0"/>
          </a:p>
          <a:p>
            <a:r>
              <a:rPr lang="ru-RU" dirty="0" smtClean="0"/>
              <a:t>Лабораторная </a:t>
            </a:r>
            <a:r>
              <a:rPr lang="ru-RU" dirty="0"/>
              <a:t>диагностика включает ге­матологические, цитологические, вирусологические и сероло­гические методы исследования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Перспективным </a:t>
            </a:r>
            <a:r>
              <a:rPr lang="ru-RU" dirty="0"/>
              <a:t>методом диаг­ностики кори является иммуноферментный анализ (ИФА) с определением антител класса </a:t>
            </a:r>
            <a:r>
              <a:rPr lang="en-US" dirty="0" err="1"/>
              <a:t>IgM</a:t>
            </a:r>
            <a:r>
              <a:rPr lang="en-US" dirty="0"/>
              <a:t> </a:t>
            </a:r>
            <a:r>
              <a:rPr lang="ru-RU" dirty="0"/>
              <a:t>(антитела острой фазы кори) и </a:t>
            </a:r>
            <a:r>
              <a:rPr lang="en-US" dirty="0" err="1"/>
              <a:t>IgG</a:t>
            </a:r>
            <a:r>
              <a:rPr lang="en-US" dirty="0"/>
              <a:t> </a:t>
            </a:r>
            <a:r>
              <a:rPr lang="ru-RU" dirty="0"/>
              <a:t>(антитела перенесенной инфекции).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80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Больных </a:t>
            </a:r>
            <a:r>
              <a:rPr lang="ru-RU" dirty="0"/>
              <a:t>корью обычно лечат в домашних услови­ях. </a:t>
            </a:r>
            <a:endParaRPr lang="ru-RU" dirty="0" smtClean="0"/>
          </a:p>
          <a:p>
            <a:r>
              <a:rPr lang="ru-RU" dirty="0" smtClean="0"/>
              <a:t>Госпитализации </a:t>
            </a:r>
            <a:r>
              <a:rPr lang="ru-RU" dirty="0"/>
              <a:t>подлежат дети с тяжелым течением болез­ни при осложнениях. </a:t>
            </a:r>
            <a:endParaRPr lang="ru-RU" dirty="0" smtClean="0"/>
          </a:p>
          <a:p>
            <a:r>
              <a:rPr lang="ru-RU" dirty="0" smtClean="0"/>
              <a:t>Обязательной </a:t>
            </a:r>
            <a:r>
              <a:rPr lang="ru-RU" dirty="0"/>
              <a:t>госпитализации подлежат дети из закрытых детских учреждений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случае необходимости госпитали­зации, больной должен помещаться обязательно в </a:t>
            </a:r>
            <a:r>
              <a:rPr lang="ru-RU" dirty="0" err="1" smtClean="0"/>
              <a:t>мельцеровский</a:t>
            </a:r>
            <a:r>
              <a:rPr lang="ru-RU" dirty="0" smtClean="0"/>
              <a:t> </a:t>
            </a:r>
            <a:r>
              <a:rPr lang="ru-RU" dirty="0"/>
              <a:t>бокс в связи с выраженной летучестью ви­руса кори.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121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Необходимо следить, чтобы комната, в которой находится больной, содержалась в чистоте, систематически проветрива­лась и не затемнялась. </a:t>
            </a:r>
            <a:endParaRPr lang="ru-RU" dirty="0" smtClean="0"/>
          </a:p>
          <a:p>
            <a:r>
              <a:rPr lang="ru-RU" dirty="0" smtClean="0"/>
              <a:t>Постельный </a:t>
            </a:r>
            <a:r>
              <a:rPr lang="ru-RU" dirty="0"/>
              <a:t>режим необходимо соблю­дать в течение всего лихорадочного периода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Большое значе­ние при организации ухода имеет гигиеническое содержание кожи и слизистых оболочек.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0106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91264" cy="1066130"/>
          </a:xfrm>
        </p:spPr>
        <p:txBody>
          <a:bodyPr>
            <a:normAutofit/>
          </a:bodyPr>
          <a:lstStyle/>
          <a:p>
            <a:r>
              <a:rPr lang="ru-RU" dirty="0" smtClean="0"/>
              <a:t>Лечение </a:t>
            </a:r>
            <a:r>
              <a:rPr lang="ru-RU" dirty="0" err="1" smtClean="0"/>
              <a:t>конъюктивита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Несколько раз в день необходимо промывать глаза теплой кипяченой водой или 2 % раствором гидрокарбоната натрия. </a:t>
            </a:r>
          </a:p>
          <a:p>
            <a:r>
              <a:rPr lang="ru-RU" dirty="0"/>
              <a:t>После удаления гноя в глаза закапыва­ют 20 % раствор </a:t>
            </a:r>
            <a:r>
              <a:rPr lang="ru-RU" dirty="0" err="1" smtClean="0"/>
              <a:t>сульфацила</a:t>
            </a:r>
            <a:r>
              <a:rPr lang="ru-RU" dirty="0" smtClean="0"/>
              <a:t> - натрия </a:t>
            </a:r>
            <a:r>
              <a:rPr lang="ru-RU" dirty="0"/>
              <a:t>по 1—2 капли 3—4 раза в день и раствор витамина А. </a:t>
            </a:r>
            <a:endParaRPr lang="ru-RU" dirty="0" smtClean="0"/>
          </a:p>
          <a:p>
            <a:r>
              <a:rPr lang="ru-RU" dirty="0" smtClean="0"/>
              <a:t>Сухие</a:t>
            </a:r>
            <a:r>
              <a:rPr lang="ru-RU" dirty="0"/>
              <a:t>, потрескавшиеся губы сма­зывают вазелином или жиром. </a:t>
            </a:r>
            <a:endParaRPr lang="ru-RU" dirty="0" smtClean="0"/>
          </a:p>
          <a:p>
            <a:r>
              <a:rPr lang="ru-RU" dirty="0" smtClean="0"/>
              <a:t>Нос </a:t>
            </a:r>
            <a:r>
              <a:rPr lang="ru-RU" dirty="0"/>
              <a:t>прочищают ватными там­понами, смоченными теплым вазелиновым маслом; при обра­зовании корок закапывают в нос по 1—2 капли персикового масла 3—4 раза в день.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85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Диета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Питание назначают соответственно возрасту. </a:t>
            </a:r>
            <a:endParaRPr lang="ru-RU" dirty="0" smtClean="0"/>
          </a:p>
          <a:p>
            <a:r>
              <a:rPr lang="ru-RU" dirty="0" smtClean="0"/>
              <a:t>Во </a:t>
            </a:r>
            <a:r>
              <a:rPr lang="ru-RU" dirty="0"/>
              <a:t>время ли­хорадочного периода детям старшего возраста показана </a:t>
            </a:r>
            <a:r>
              <a:rPr lang="ru-RU" dirty="0" smtClean="0"/>
              <a:t>молочно-растительная </a:t>
            </a:r>
            <a:r>
              <a:rPr lang="ru-RU" dirty="0"/>
              <a:t>диета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Не следует проводить насильственного кормления, но необходимо следить за тем, чтобы ребенок </a:t>
            </a:r>
            <a:r>
              <a:rPr lang="ru-RU" dirty="0" smtClean="0"/>
              <a:t>принимал достаточное количество жидкости.</a:t>
            </a:r>
          </a:p>
          <a:p>
            <a:r>
              <a:rPr lang="ru-RU" dirty="0" smtClean="0"/>
              <a:t>При </a:t>
            </a:r>
            <a:r>
              <a:rPr lang="ru-RU" dirty="0"/>
              <a:t>всех формах кори применяют аскорбиновую кислоту по 300—500 мг/</a:t>
            </a:r>
            <a:r>
              <a:rPr lang="ru-RU" dirty="0" err="1"/>
              <a:t>сут</a:t>
            </a:r>
            <a:r>
              <a:rPr lang="ru-RU" dirty="0"/>
              <a:t>, витамин А по 10 мг/</a:t>
            </a:r>
            <a:r>
              <a:rPr lang="ru-RU" dirty="0" err="1"/>
              <a:t>сут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5516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При неосложненной кори применять антибиотики, как правило, не рекомендуется. </a:t>
            </a:r>
            <a:endParaRPr lang="ru-RU" dirty="0" smtClean="0"/>
          </a:p>
          <a:p>
            <a:r>
              <a:rPr lang="ru-RU" dirty="0" smtClean="0"/>
              <a:t>Их </a:t>
            </a:r>
            <a:r>
              <a:rPr lang="ru-RU" dirty="0"/>
              <a:t>назначают лишь при подозре­нии на пневмонию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Ранняя антибиотикотерапия в этих случа­ях может предупредить развитие пневмонии и других ослож­нений или быстро их купировать.</a:t>
            </a:r>
          </a:p>
          <a:p>
            <a:r>
              <a:rPr lang="ru-RU" dirty="0"/>
              <a:t>Целесообразно назначение пенициллина (50—100 тыс. ЕД/кг массы тела в сутки 2—3 раза в день внутримышечно), полу­синтетических </a:t>
            </a:r>
            <a:r>
              <a:rPr lang="ru-RU" dirty="0" smtClean="0"/>
              <a:t>пенициллинов, а </a:t>
            </a:r>
            <a:r>
              <a:rPr lang="ru-RU" dirty="0"/>
              <a:t>также цефалоспоринов.</a:t>
            </a:r>
          </a:p>
          <a:p>
            <a:r>
              <a:rPr lang="ru-RU" dirty="0"/>
              <a:t>Ослабленным детям раннего возраста и при тяжелых формах кори показано введение противокоревого гамма-глобулина.</a:t>
            </a:r>
          </a:p>
        </p:txBody>
      </p:sp>
    </p:spTree>
    <p:extLst>
      <p:ext uri="{BB962C8B-B14F-4D97-AF65-F5344CB8AC3E}">
        <p14:creationId xmlns:p14="http://schemas.microsoft.com/office/powerpoint/2010/main" val="175586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эпидемиология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Вирус кори не устойчив во внешней среде, обладает значительной летучестью </a:t>
            </a:r>
            <a:r>
              <a:rPr lang="ru-RU" i="1" dirty="0"/>
              <a:t>(способен распространять­ся с током воздуха на значительные расстояния: </a:t>
            </a:r>
            <a:endParaRPr lang="ru-RU" i="1" dirty="0" smtClean="0"/>
          </a:p>
          <a:p>
            <a:r>
              <a:rPr lang="ru-RU" i="1" dirty="0" smtClean="0"/>
              <a:t>в </a:t>
            </a:r>
            <a:r>
              <a:rPr lang="ru-RU" i="1" dirty="0"/>
              <a:t>соседние комнаты, </a:t>
            </a:r>
            <a:endParaRPr lang="ru-RU" i="1" dirty="0" smtClean="0"/>
          </a:p>
          <a:p>
            <a:r>
              <a:rPr lang="ru-RU" i="1" dirty="0" smtClean="0"/>
              <a:t>через </a:t>
            </a:r>
            <a:r>
              <a:rPr lang="ru-RU" i="1" dirty="0"/>
              <a:t>коридоры и лестничные пло­щадки в другие квартиры, </a:t>
            </a:r>
            <a:endParaRPr lang="ru-RU" i="1" dirty="0" smtClean="0"/>
          </a:p>
          <a:p>
            <a:r>
              <a:rPr lang="ru-RU" i="1" dirty="0" smtClean="0"/>
              <a:t>по </a:t>
            </a:r>
            <a:r>
              <a:rPr lang="ru-RU" i="1" dirty="0"/>
              <a:t>вентиляционной систе­ме с нижнего этажа на верхний).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0203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качестве специфического лечения назначается противокоревой иммуноглобулин. </a:t>
            </a:r>
          </a:p>
          <a:p>
            <a:r>
              <a:rPr lang="ru-RU" dirty="0"/>
              <a:t>Проводится </a:t>
            </a:r>
            <a:r>
              <a:rPr lang="ru-RU" dirty="0" err="1"/>
              <a:t>детоксикационная</a:t>
            </a:r>
            <a:r>
              <a:rPr lang="ru-RU" dirty="0"/>
              <a:t>, симптоматическая терапия, местное лечение </a:t>
            </a:r>
            <a:r>
              <a:rPr lang="ru-RU" i="1" dirty="0"/>
              <a:t>(конъюнктивита, катаральных явлений). </a:t>
            </a:r>
          </a:p>
          <a:p>
            <a:r>
              <a:rPr lang="ru-RU" dirty="0" smtClean="0"/>
              <a:t>Учитывая</a:t>
            </a:r>
            <a:r>
              <a:rPr lang="ru-RU" dirty="0"/>
              <a:t>, что кори свойственны черты инфекционно- ал­лергического заболевания, назначают антигистаминные препа­раты (димедрол, </a:t>
            </a:r>
            <a:r>
              <a:rPr lang="ru-RU" dirty="0" err="1"/>
              <a:t>пипольфен</a:t>
            </a:r>
            <a:r>
              <a:rPr lang="ru-RU" dirty="0"/>
              <a:t>, супрастин, тавегил и др</a:t>
            </a:r>
            <a:r>
              <a:rPr lang="ru-RU" dirty="0" smtClean="0"/>
              <a:t>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150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Профилактика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ru-RU" dirty="0" smtClean="0"/>
              <a:t>Важнейшими </a:t>
            </a:r>
            <a:r>
              <a:rPr lang="ru-RU" dirty="0"/>
              <a:t>мерами по предупреждении распространения кори в детских учреждениях являются ранняя диагностика и своевременная изоляция больного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Заболевших изолируют на срок не менее 4 дней от начала высыпания, при коревой пневмонии — не менее 10 дней.</a:t>
            </a:r>
          </a:p>
          <a:p>
            <a:r>
              <a:rPr lang="ru-RU" dirty="0"/>
              <a:t>Дети, имевшие контакт с больным корью, не допускаются в детские учреждения в течение 17 дней с момента контакта.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43436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Для детей, получивших иммуноглобулин с профилактической целью, срок разобщения удлиняется до 21 дня.</a:t>
            </a:r>
          </a:p>
          <a:p>
            <a:r>
              <a:rPr lang="ru-RU" dirty="0"/>
              <a:t> Первые 7 дней от начала контакта ребенок может посещать детское учрежде­ние, поскольку инкубационный период при кори не бывает короче 7 дней.</a:t>
            </a:r>
          </a:p>
          <a:p>
            <a:r>
              <a:rPr lang="ru-RU" dirty="0"/>
              <a:t>Большое значение имеет своевременная сигнализация с заболевшем в центр санитарно-эпидемиологического надзора.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6275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Неспецифическая профилактика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 мерам неспецифической про­филактики относится </a:t>
            </a:r>
            <a:r>
              <a:rPr lang="ru-RU" dirty="0" smtClean="0"/>
              <a:t>также:</a:t>
            </a:r>
          </a:p>
          <a:p>
            <a:r>
              <a:rPr lang="ru-RU" dirty="0" smtClean="0"/>
              <a:t> </a:t>
            </a:r>
            <a:r>
              <a:rPr lang="ru-RU" dirty="0"/>
              <a:t>регулярное проветрива­ние помещений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проведение ежедневной влажной убор­ки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предотвращение скученности, </a:t>
            </a:r>
            <a:endParaRPr lang="ru-RU" dirty="0" smtClean="0"/>
          </a:p>
          <a:p>
            <a:r>
              <a:rPr lang="ru-RU" dirty="0" smtClean="0"/>
              <a:t>обучение </a:t>
            </a:r>
            <a:r>
              <a:rPr lang="ru-RU" dirty="0"/>
              <a:t>детей «дис­циплине кашля».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6687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Неспецифическая профилактика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целью повышения защитных сил организма необходимо </a:t>
            </a:r>
            <a:r>
              <a:rPr lang="ru-RU" dirty="0" smtClean="0"/>
              <a:t>следить:</a:t>
            </a:r>
          </a:p>
          <a:p>
            <a:r>
              <a:rPr lang="ru-RU" dirty="0" smtClean="0"/>
              <a:t> </a:t>
            </a:r>
            <a:r>
              <a:rPr lang="ru-RU" dirty="0"/>
              <a:t>за соблюдением режи­ма, </a:t>
            </a:r>
            <a:endParaRPr lang="ru-RU" dirty="0" smtClean="0"/>
          </a:p>
          <a:p>
            <a:r>
              <a:rPr lang="ru-RU" dirty="0" smtClean="0"/>
              <a:t>проводить </a:t>
            </a:r>
            <a:r>
              <a:rPr lang="ru-RU" dirty="0"/>
              <a:t>закаливание детей, </a:t>
            </a:r>
            <a:endParaRPr lang="ru-RU" dirty="0" smtClean="0"/>
          </a:p>
          <a:p>
            <a:r>
              <a:rPr lang="ru-RU" dirty="0" smtClean="0"/>
              <a:t>курсы </a:t>
            </a:r>
            <a:r>
              <a:rPr lang="ru-RU" dirty="0"/>
              <a:t>витаминотера­пии, </a:t>
            </a:r>
            <a:endParaRPr lang="ru-RU" dirty="0" smtClean="0"/>
          </a:p>
          <a:p>
            <a:r>
              <a:rPr lang="ru-RU" dirty="0" smtClean="0"/>
              <a:t>осуществлять </a:t>
            </a:r>
            <a:r>
              <a:rPr lang="ru-RU" dirty="0"/>
              <a:t>рациональное питание. 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426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Специфическая профилактика </a:t>
            </a:r>
            <a:r>
              <a:rPr lang="ru-RU" dirty="0" smtClean="0"/>
              <a:t>кори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Для </a:t>
            </a:r>
            <a:r>
              <a:rPr lang="ru-RU" b="1" i="1" dirty="0"/>
              <a:t>пассив­ной </a:t>
            </a:r>
            <a:r>
              <a:rPr lang="ru-RU" b="1" dirty="0"/>
              <a:t>иммунизации </a:t>
            </a:r>
            <a:r>
              <a:rPr lang="ru-RU" dirty="0"/>
              <a:t>применяют иммуноглобулин, приготовлен­ный из человеческой крови. </a:t>
            </a:r>
            <a:endParaRPr lang="ru-RU" dirty="0" smtClean="0"/>
          </a:p>
          <a:p>
            <a:r>
              <a:rPr lang="ru-RU" dirty="0" smtClean="0"/>
              <a:t>Его </a:t>
            </a:r>
            <a:r>
              <a:rPr lang="ru-RU" dirty="0"/>
              <a:t>вводят </a:t>
            </a:r>
            <a:r>
              <a:rPr lang="ru-RU" dirty="0" smtClean="0"/>
              <a:t>детям, имевшим </a:t>
            </a:r>
            <a:r>
              <a:rPr lang="ru-RU" dirty="0"/>
              <a:t>кон­такт с больным корью в возрасте от 3 </a:t>
            </a:r>
            <a:r>
              <a:rPr lang="ru-RU" dirty="0" err="1"/>
              <a:t>мес</a:t>
            </a:r>
            <a:r>
              <a:rPr lang="ru-RU" dirty="0"/>
              <a:t> до 4 </a:t>
            </a:r>
            <a:r>
              <a:rPr lang="ru-RU" dirty="0" smtClean="0"/>
              <a:t>лет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/>
              <a:t>не бо­левшим корью и ранее не привитым в связи с противопоказа­ниями. </a:t>
            </a:r>
            <a:endParaRPr lang="ru-RU" dirty="0" smtClean="0"/>
          </a:p>
          <a:p>
            <a:r>
              <a:rPr lang="ru-RU" dirty="0" smtClean="0"/>
              <a:t>Детям </a:t>
            </a:r>
            <a:r>
              <a:rPr lang="ru-RU" dirty="0"/>
              <a:t>в возрасте старше 4 лет, не болевшим корью, иммуноглобулин при контакте с больным вводят только по ме­дицинским показаниям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3904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Активная иммунизация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Вакцинация </a:t>
            </a:r>
            <a:r>
              <a:rPr lang="ru-RU" dirty="0"/>
              <a:t>прово­дится поливалентной вакциной «</a:t>
            </a:r>
            <a:r>
              <a:rPr lang="ru-RU" dirty="0" err="1"/>
              <a:t>Приорикс</a:t>
            </a:r>
            <a:r>
              <a:rPr lang="ru-RU" dirty="0"/>
              <a:t>» (против кори, краснухи, паротита) подкожно</a:t>
            </a:r>
          </a:p>
          <a:p>
            <a:r>
              <a:rPr lang="ru-RU" dirty="0"/>
              <a:t> </a:t>
            </a:r>
            <a:r>
              <a:rPr lang="en-US" dirty="0"/>
              <a:t>V </a:t>
            </a:r>
            <a:r>
              <a:rPr lang="ru-RU" dirty="0"/>
              <a:t>12-15 </a:t>
            </a:r>
            <a:r>
              <a:rPr lang="ru-RU" dirty="0" err="1"/>
              <a:t>мес</a:t>
            </a:r>
            <a:r>
              <a:rPr lang="ru-RU" dirty="0"/>
              <a:t>, </a:t>
            </a:r>
            <a:r>
              <a:rPr lang="en-US" dirty="0"/>
              <a:t>R</a:t>
            </a:r>
            <a:r>
              <a:rPr lang="ru-RU" dirty="0"/>
              <a:t>6 </a:t>
            </a:r>
            <a:r>
              <a:rPr lang="ru-RU" dirty="0" smtClean="0"/>
              <a:t>лет</a:t>
            </a:r>
          </a:p>
          <a:p>
            <a:r>
              <a:rPr lang="ru-RU" dirty="0" smtClean="0"/>
              <a:t>При отсутствии поливалентной вакцины вакцинация проводится живой коревой вакциной п/к в 12 месяцев, ревакцинация в 6 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1899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Активная иммунизация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</a:t>
            </a:r>
            <a:r>
              <a:rPr lang="ru-RU" dirty="0"/>
              <a:t>ответ на введение живой коре­вой вакцины с 6-го по 18-й день могут возникать клиничес­кие симптомы вакцинального процесса в виде повышения тем­пературы тела, появления конъюнктивита, катаральных при­знаков, а иногда и сыпи. </a:t>
            </a:r>
            <a:endParaRPr lang="ru-RU" dirty="0" smtClean="0"/>
          </a:p>
          <a:p>
            <a:r>
              <a:rPr lang="ru-RU" dirty="0" smtClean="0"/>
              <a:t>Вакцинальная </a:t>
            </a:r>
            <a:r>
              <a:rPr lang="ru-RU" dirty="0"/>
              <a:t>реакция продолжается обычно не более 2—3 дней.</a:t>
            </a:r>
          </a:p>
          <a:p>
            <a:r>
              <a:rPr lang="ru-RU" b="1" dirty="0"/>
              <a:t>Прогноз. </a:t>
            </a:r>
            <a:r>
              <a:rPr lang="ru-RU" dirty="0"/>
              <a:t>Благоприятный.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1316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928992" cy="6574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9476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Вакцинация и ревакцинация взрослых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Вакцинация </a:t>
            </a:r>
            <a:r>
              <a:rPr lang="ru-RU" b="1" dirty="0"/>
              <a:t>против </a:t>
            </a:r>
            <a:r>
              <a:rPr lang="ru-RU" b="1" dirty="0" smtClean="0"/>
              <a:t>кори взрослых </a:t>
            </a:r>
            <a:r>
              <a:rPr lang="ru-RU" b="1" dirty="0"/>
              <a:t>от 18 до 35 лет (включительно), </a:t>
            </a:r>
            <a:r>
              <a:rPr lang="ru-RU" dirty="0"/>
              <a:t>не </a:t>
            </a:r>
            <a:r>
              <a:rPr lang="ru-RU" dirty="0" smtClean="0"/>
              <a:t>болевших, </a:t>
            </a:r>
            <a:r>
              <a:rPr lang="ru-RU" dirty="0"/>
              <a:t>не </a:t>
            </a:r>
            <a:r>
              <a:rPr lang="ru-RU" dirty="0" smtClean="0"/>
              <a:t>привитых, </a:t>
            </a:r>
            <a:r>
              <a:rPr lang="ru-RU" dirty="0"/>
              <a:t>привитые однократно, не имеющие сведений о прививках против кори; </a:t>
            </a:r>
            <a:endParaRPr lang="ru-RU" dirty="0" smtClean="0"/>
          </a:p>
          <a:p>
            <a:r>
              <a:rPr lang="ru-RU" b="1" dirty="0" smtClean="0"/>
              <a:t>Вакцинация взрослых </a:t>
            </a:r>
            <a:r>
              <a:rPr lang="ru-RU" b="1" dirty="0"/>
              <a:t>от 36 до 55 лет (включительно), относящиеся к группам риска </a:t>
            </a:r>
            <a:r>
              <a:rPr lang="ru-RU" dirty="0"/>
              <a:t>(</a:t>
            </a:r>
            <a:r>
              <a:rPr lang="ru-RU" b="1" dirty="0"/>
              <a:t>работники медицинских и организаций</a:t>
            </a:r>
            <a:r>
              <a:rPr lang="ru-RU" dirty="0"/>
              <a:t>, осуществляющих образовательную деятельность, организаций торговли, транспорта, коммунальной и социальной сферы; лица, работающие вахтовым методом, и сотрудники государственных контрольных органов в пунктах пропуска через государственную границу Российской Федерации), </a:t>
            </a:r>
            <a:r>
              <a:rPr lang="ru-RU" b="1" dirty="0"/>
              <a:t>не болевшие, не привитые, привитые однократно, не имеющие сведений о прививках против кори</a:t>
            </a:r>
          </a:p>
        </p:txBody>
      </p:sp>
    </p:spTree>
    <p:extLst>
      <p:ext uri="{BB962C8B-B14F-4D97-AF65-F5344CB8AC3E}">
        <p14:creationId xmlns:p14="http://schemas.microsoft.com/office/powerpoint/2010/main" val="312434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эпидемиология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Источник инфекции</a:t>
            </a:r>
            <a:r>
              <a:rPr lang="ru-RU" dirty="0" smtClean="0"/>
              <a:t>- больной человек.</a:t>
            </a:r>
          </a:p>
          <a:p>
            <a:r>
              <a:rPr lang="ru-RU" b="1" dirty="0" smtClean="0"/>
              <a:t>Механизм </a:t>
            </a:r>
            <a:r>
              <a:rPr lang="ru-RU" b="1" dirty="0"/>
              <a:t>передачи </a:t>
            </a: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воздушно-капель­ный.</a:t>
            </a:r>
          </a:p>
          <a:p>
            <a:r>
              <a:rPr lang="ru-RU" b="1" dirty="0"/>
              <a:t>Восприимчивость</a:t>
            </a:r>
            <a:r>
              <a:rPr lang="ru-RU" dirty="0"/>
              <a:t> к кори чрезвычайно высока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Иммунитет</a:t>
            </a:r>
            <a:r>
              <a:rPr lang="ru-RU" dirty="0" smtClean="0"/>
              <a:t>-стойкий пожизненный. Повторные заболевания практически исключены. </a:t>
            </a:r>
            <a:r>
              <a:rPr lang="ru-RU" dirty="0" err="1" smtClean="0"/>
              <a:t>Трансплацентарный</a:t>
            </a:r>
            <a:r>
              <a:rPr lang="ru-RU" dirty="0" smtClean="0"/>
              <a:t> иммунитет защищает ребёнка до 3-6 месяцев, у некоторых детей невосприимчивость сохраняется до 1 года.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0824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964488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03944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73616" cy="1008112"/>
          </a:xfrm>
        </p:spPr>
        <p:txBody>
          <a:bodyPr/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endParaRPr lang="ru-RU" dirty="0"/>
          </a:p>
          <a:p>
            <a:pPr lvl="0"/>
            <a:r>
              <a:rPr lang="ru-RU" dirty="0"/>
              <a:t>Как называется возбудитель кори у детей?</a:t>
            </a:r>
          </a:p>
          <a:p>
            <a:pPr lvl="0"/>
            <a:r>
              <a:rPr lang="ru-RU" dirty="0"/>
              <a:t>Что делать при контакте детей с ребенком, больным ко­рью?</a:t>
            </a:r>
          </a:p>
          <a:p>
            <a:pPr lvl="0"/>
            <a:r>
              <a:rPr lang="ru-RU" dirty="0"/>
              <a:t>Какие клинические симптомы характеризуют корь?</a:t>
            </a:r>
          </a:p>
          <a:p>
            <a:pPr lvl="0"/>
            <a:r>
              <a:rPr lang="ru-RU" dirty="0"/>
              <a:t>Какова характеристика кожных высыпаний при кори?</a:t>
            </a:r>
          </a:p>
          <a:p>
            <a:pPr lvl="0"/>
            <a:r>
              <a:rPr lang="ru-RU" dirty="0"/>
              <a:t>Какие лечебные мероприятия применяются у больных корью?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2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Инкубационный период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Инкубационный период кори продолжается от 7 до 17 дней, при введении иммуноглобулина может увели­чиваться до 21 дня.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92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Периоды болезни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клинической картине выделяют три периода: </a:t>
            </a:r>
          </a:p>
          <a:p>
            <a:r>
              <a:rPr lang="ru-RU" dirty="0" smtClean="0"/>
              <a:t>катаральный (3-4 дня, </a:t>
            </a:r>
            <a:r>
              <a:rPr lang="ru-RU" dirty="0"/>
              <a:t>иногда до 5— 7 дней), </a:t>
            </a:r>
            <a:endParaRPr lang="ru-RU" dirty="0" smtClean="0"/>
          </a:p>
          <a:p>
            <a:r>
              <a:rPr lang="ru-RU" dirty="0" smtClean="0"/>
              <a:t>период высыпания (3-4 дня) </a:t>
            </a:r>
          </a:p>
          <a:p>
            <a:r>
              <a:rPr lang="ru-RU" dirty="0" smtClean="0"/>
              <a:t>период пигментации (7-10 дней).</a:t>
            </a:r>
          </a:p>
        </p:txBody>
      </p:sp>
    </p:spTree>
    <p:extLst>
      <p:ext uri="{BB962C8B-B14F-4D97-AF65-F5344CB8AC3E}">
        <p14:creationId xmlns:p14="http://schemas.microsoft.com/office/powerpoint/2010/main" val="3019927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Катаральный период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Катаральный период </a:t>
            </a:r>
            <a:r>
              <a:rPr lang="ru-RU" dirty="0"/>
              <a:t>болезни период </a:t>
            </a:r>
            <a:r>
              <a:rPr lang="ru-RU" dirty="0" smtClean="0"/>
              <a:t>характеризуется:</a:t>
            </a:r>
          </a:p>
          <a:p>
            <a:r>
              <a:rPr lang="ru-RU" dirty="0" smtClean="0"/>
              <a:t> </a:t>
            </a:r>
            <a:r>
              <a:rPr lang="ru-RU" dirty="0"/>
              <a:t>повышением температуры тела до 38,5—39 °С, </a:t>
            </a:r>
            <a:endParaRPr lang="ru-RU" dirty="0" smtClean="0"/>
          </a:p>
          <a:p>
            <a:r>
              <a:rPr lang="ru-RU" dirty="0" smtClean="0"/>
              <a:t>поражением </a:t>
            </a:r>
            <a:r>
              <a:rPr lang="ru-RU" dirty="0"/>
              <a:t>верхних дыха­тельных </a:t>
            </a:r>
            <a:r>
              <a:rPr lang="ru-RU" dirty="0" smtClean="0"/>
              <a:t>путей,</a:t>
            </a:r>
          </a:p>
          <a:p>
            <a:r>
              <a:rPr lang="ru-RU" dirty="0" smtClean="0"/>
              <a:t>конъюнктивы</a:t>
            </a:r>
            <a:r>
              <a:rPr lang="ru-RU" dirty="0"/>
              <a:t>.</a:t>
            </a:r>
          </a:p>
          <a:p>
            <a:r>
              <a:rPr lang="ru-RU" dirty="0"/>
              <a:t>Отмечаются обильные, вначале слизистые, затем </a:t>
            </a:r>
            <a:r>
              <a:rPr lang="ru-RU" dirty="0" err="1"/>
              <a:t>слизисто</a:t>
            </a:r>
            <a:r>
              <a:rPr lang="ru-RU" dirty="0"/>
              <a:t>-гнойные выделения из носа, сиплый и хриплый голос, сухой навязчивый кашель, беспокоящий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709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Катаральный период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Наблюдаются светобоязнь, гиперемия конъюнктивы, отеч­ность век, инъекция сосудов склер. </a:t>
            </a:r>
            <a:endParaRPr lang="ru-RU" dirty="0" smtClean="0"/>
          </a:p>
          <a:p>
            <a:r>
              <a:rPr lang="ru-RU" dirty="0" smtClean="0"/>
              <a:t>Позднее </a:t>
            </a:r>
            <a:r>
              <a:rPr lang="ru-RU" dirty="0"/>
              <a:t>появляется гной­ное отделяемое; </a:t>
            </a:r>
            <a:endParaRPr lang="ru-RU" dirty="0" smtClean="0"/>
          </a:p>
          <a:p>
            <a:r>
              <a:rPr lang="ru-RU" dirty="0" smtClean="0"/>
              <a:t>общее </a:t>
            </a:r>
            <a:r>
              <a:rPr lang="ru-RU" dirty="0"/>
              <a:t>состояние ребенка ухудшается: отмеча­ются вялость, </a:t>
            </a:r>
            <a:endParaRPr lang="ru-RU" dirty="0" smtClean="0"/>
          </a:p>
          <a:p>
            <a:r>
              <a:rPr lang="ru-RU" dirty="0" smtClean="0"/>
              <a:t>плаксивость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беспокойство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нарушается </a:t>
            </a:r>
            <a:r>
              <a:rPr lang="ru-RU" dirty="0"/>
              <a:t>ап­петит и сон. </a:t>
            </a:r>
            <a:endParaRPr lang="ru-RU" dirty="0" smtClean="0"/>
          </a:p>
          <a:p>
            <a:r>
              <a:rPr lang="ru-RU" dirty="0" smtClean="0"/>
              <a:t>Часто </a:t>
            </a:r>
            <a:r>
              <a:rPr lang="ru-RU" dirty="0"/>
              <a:t>появляются рвота, жидкий стул, боли в животе.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672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конъюктивит</a:t>
            </a:r>
            <a:endParaRPr lang="ru-RU" dirty="0"/>
          </a:p>
        </p:txBody>
      </p:sp>
      <p:pic>
        <p:nvPicPr>
          <p:cNvPr id="4098" name="Picture 2" descr="C:\Documents and Settings\Ваш Компьютер\Мои документы\Мои рисунки\Инфекции\корь 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68760"/>
            <a:ext cx="8229600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2078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1666</Words>
  <Application>Microsoft Office PowerPoint</Application>
  <PresentationFormat>Экран (4:3)</PresentationFormat>
  <Paragraphs>192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5" baseType="lpstr">
      <vt:lpstr>Arial</vt:lpstr>
      <vt:lpstr>Calibri</vt:lpstr>
      <vt:lpstr>Times New Roman</vt:lpstr>
      <vt:lpstr>Тема Office</vt:lpstr>
      <vt:lpstr> ГАУЗ «Республиканский клинический   противотуберкулезный диспансер</vt:lpstr>
      <vt:lpstr>Определение.</vt:lpstr>
      <vt:lpstr>эпидемиология</vt:lpstr>
      <vt:lpstr>эпидемиология</vt:lpstr>
      <vt:lpstr>Инкубационный период</vt:lpstr>
      <vt:lpstr>Периоды болезни</vt:lpstr>
      <vt:lpstr>Катаральный период</vt:lpstr>
      <vt:lpstr>Катаральный период</vt:lpstr>
      <vt:lpstr>конъюктивит</vt:lpstr>
      <vt:lpstr>Пятна Филатова</vt:lpstr>
      <vt:lpstr>Период высыпания</vt:lpstr>
      <vt:lpstr>Презентация PowerPoint</vt:lpstr>
      <vt:lpstr>Пятнисто-папулезная сыпь</vt:lpstr>
      <vt:lpstr>Пятнисто-папулезная сыпь</vt:lpstr>
      <vt:lpstr>Презентация PowerPoint</vt:lpstr>
      <vt:lpstr>Презентация PowerPoint</vt:lpstr>
      <vt:lpstr>Презентация PowerPoint</vt:lpstr>
      <vt:lpstr>Презентация PowerPoint</vt:lpstr>
      <vt:lpstr>Клиника </vt:lpstr>
      <vt:lpstr>Период пигментации</vt:lpstr>
      <vt:lpstr>Митигированная форма кори </vt:lpstr>
      <vt:lpstr>Осложнения</vt:lpstr>
      <vt:lpstr>Осложнения </vt:lpstr>
      <vt:lpstr>Диагностика</vt:lpstr>
      <vt:lpstr>Лечение</vt:lpstr>
      <vt:lpstr>режим</vt:lpstr>
      <vt:lpstr>Лечение конъюктивита</vt:lpstr>
      <vt:lpstr>Диета </vt:lpstr>
      <vt:lpstr>Презентация PowerPoint</vt:lpstr>
      <vt:lpstr>Лечение </vt:lpstr>
      <vt:lpstr>Профилактика</vt:lpstr>
      <vt:lpstr>Профилактика </vt:lpstr>
      <vt:lpstr>Неспецифическая профилактика</vt:lpstr>
      <vt:lpstr>Неспецифическая профилактика</vt:lpstr>
      <vt:lpstr>Специфическая профилактика кори</vt:lpstr>
      <vt:lpstr>Активная иммунизация</vt:lpstr>
      <vt:lpstr>Активная иммунизация</vt:lpstr>
      <vt:lpstr>Презентация PowerPoint</vt:lpstr>
      <vt:lpstr>Вакцинация и ревакцинация взрослых</vt:lpstr>
      <vt:lpstr>Презентация PowerPoint</vt:lpstr>
      <vt:lpstr>Контрольные вопросы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Корь</dc:title>
  <dc:creator>Ваш Компьютер</dc:creator>
  <cp:lastModifiedBy>Приемная</cp:lastModifiedBy>
  <cp:revision>21</cp:revision>
  <cp:lastPrinted>2013-03-06T12:34:01Z</cp:lastPrinted>
  <dcterms:created xsi:type="dcterms:W3CDTF">2013-02-16T12:31:31Z</dcterms:created>
  <dcterms:modified xsi:type="dcterms:W3CDTF">2023-01-13T08:35:14Z</dcterms:modified>
</cp:coreProperties>
</file>