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5" r:id="rId1"/>
  </p:sldMasterIdLst>
  <p:notesMasterIdLst>
    <p:notesMasterId r:id="rId18"/>
  </p:notesMasterIdLst>
  <p:handoutMasterIdLst>
    <p:handoutMasterId r:id="rId19"/>
  </p:handoutMasterIdLst>
  <p:sldIdLst>
    <p:sldId id="259" r:id="rId2"/>
    <p:sldId id="530" r:id="rId3"/>
    <p:sldId id="531" r:id="rId4"/>
    <p:sldId id="535" r:id="rId5"/>
    <p:sldId id="537" r:id="rId6"/>
    <p:sldId id="538" r:id="rId7"/>
    <p:sldId id="539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372" r:id="rId17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B2D"/>
    <a:srgbClr val="00040C"/>
    <a:srgbClr val="FFDD71"/>
    <a:srgbClr val="FFC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1921" autoAdjust="0"/>
  </p:normalViewPr>
  <p:slideViewPr>
    <p:cSldViewPr>
      <p:cViewPr varScale="1">
        <p:scale>
          <a:sx n="91" d="100"/>
          <a:sy n="91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5971128608905E-2"/>
          <c:y val="6.5585875984251973E-2"/>
          <c:w val="0.75832644356955381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1.51173679115018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83-4DE1-9B07-220F459D2C42}"/>
                </c:ext>
              </c:extLst>
            </c:dLbl>
            <c:dLbl>
              <c:idx val="7"/>
              <c:layout>
                <c:manualLayout>
                  <c:x val="-3.5273858460171094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3-4DE1-9B07-220F459D2C42}"/>
                </c:ext>
              </c:extLst>
            </c:dLbl>
            <c:dLbl>
              <c:idx val="8"/>
              <c:layout>
                <c:manualLayout>
                  <c:x val="2.5195613185836495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3-4DE1-9B07-220F459D2C42}"/>
                </c:ext>
              </c:extLst>
            </c:dLbl>
            <c:dLbl>
              <c:idx val="9"/>
              <c:layout>
                <c:manualLayout>
                  <c:x val="2.51956131858364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83-4DE1-9B07-220F459D2C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96.8</c:v>
                </c:pt>
                <c:pt idx="1">
                  <c:v>96</c:v>
                </c:pt>
                <c:pt idx="2">
                  <c:v>97.7</c:v>
                </c:pt>
                <c:pt idx="3">
                  <c:v>94.3</c:v>
                </c:pt>
                <c:pt idx="4">
                  <c:v>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83-4DE1-9B07-220F459D2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490376"/>
        <c:axId val="343208856"/>
      </c:barChart>
      <c:catAx>
        <c:axId val="34549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343208856"/>
        <c:crosses val="autoZero"/>
        <c:auto val="1"/>
        <c:lblAlgn val="ctr"/>
        <c:lblOffset val="100"/>
        <c:noMultiLvlLbl val="0"/>
      </c:catAx>
      <c:valAx>
        <c:axId val="343208856"/>
        <c:scaling>
          <c:orientation val="minMax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49037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9.2592592592592882E-3"/>
                  <c:y val="-2.4011906416380395E-2"/>
                </c:manualLayout>
              </c:layout>
              <c:tx>
                <c:rich>
                  <a:bodyPr/>
                  <a:lstStyle/>
                  <a:p>
                    <a:fld id="{9D8D4484-6975-4E56-8165-DF824B48AFC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(12,7)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791-4EF9-873D-D3F64106B624}"/>
                </c:ext>
              </c:extLst>
            </c:dLbl>
            <c:dLbl>
              <c:idx val="1"/>
              <c:layout>
                <c:manualLayout>
                  <c:x val="-4.6296296296296866E-3"/>
                  <c:y val="-5.6120653217890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476 (12,2)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91-4EF9-873D-D3F64106B624}"/>
                </c:ext>
              </c:extLst>
            </c:dLbl>
            <c:dLbl>
              <c:idx val="2"/>
              <c:layout>
                <c:manualLayout>
                  <c:x val="-1.6975308641975422E-2"/>
                  <c:y val="-2.5254293948050444E-2"/>
                </c:manualLayout>
              </c:layout>
              <c:tx>
                <c:rich>
                  <a:bodyPr/>
                  <a:lstStyle/>
                  <a:p>
                    <a:fld id="{1B693E81-C136-439B-8490-FAF11519F896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(12,0)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791-4EF9-873D-D3F64106B624}"/>
                </c:ext>
              </c:extLst>
            </c:dLbl>
            <c:dLbl>
              <c:idx val="3"/>
              <c:layout>
                <c:manualLayout>
                  <c:x val="3.0864197530864196E-3"/>
                  <c:y val="0.40406870316880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1-4EF9-873D-D3F64106B624}"/>
                </c:ext>
              </c:extLst>
            </c:dLbl>
            <c:dLbl>
              <c:idx val="4"/>
              <c:layout>
                <c:manualLayout>
                  <c:x val="1.5432098765432098E-3"/>
                  <c:y val="0.38723250720343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91-4EF9-873D-D3F64106B624}"/>
                </c:ext>
              </c:extLst>
            </c:dLbl>
            <c:dLbl>
              <c:idx val="5"/>
              <c:layout>
                <c:manualLayout>
                  <c:x val="7.7160493827159362E-3"/>
                  <c:y val="0.3254997886637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1-4EF9-873D-D3F64106B624}"/>
                </c:ext>
              </c:extLst>
            </c:dLbl>
            <c:dLbl>
              <c:idx val="6"/>
              <c:layout>
                <c:manualLayout>
                  <c:x val="4.6296296296296294E-3"/>
                  <c:y val="0.39845663784701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91-4EF9-873D-D3F64106B6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2020 г.</c:v>
                </c:pt>
                <c:pt idx="1">
                  <c:v>I полугодие 2021 г.</c:v>
                </c:pt>
                <c:pt idx="2">
                  <c:v>I полугодие 2022 г.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497</c:v>
                </c:pt>
                <c:pt idx="1">
                  <c:v>476</c:v>
                </c:pt>
                <c:pt idx="2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91-4EF9-873D-D3F64106B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929800"/>
        <c:axId val="393930192"/>
      </c:barChart>
      <c:catAx>
        <c:axId val="393929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3930192"/>
        <c:crosses val="autoZero"/>
        <c:auto val="1"/>
        <c:lblAlgn val="ctr"/>
        <c:lblOffset val="100"/>
        <c:noMultiLvlLbl val="0"/>
      </c:catAx>
      <c:valAx>
        <c:axId val="393930192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3929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40225527364639E-2"/>
          <c:y val="3.9249326607398251E-2"/>
          <c:w val="0.91905730533683294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0864197530864196E-3"/>
                  <c:y val="-2.1205873755485848E-2"/>
                </c:manualLayout>
              </c:layout>
              <c:tx>
                <c:rich>
                  <a:bodyPr/>
                  <a:lstStyle/>
                  <a:p>
                    <a:fld id="{389ECDD2-E2C5-4959-9BF4-870BB778D97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(2,1)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1F-4174-A224-2DEA693B718F}"/>
                </c:ext>
              </c:extLst>
            </c:dLbl>
            <c:dLbl>
              <c:idx val="1"/>
              <c:layout>
                <c:manualLayout>
                  <c:x val="1.0030864197530808E-2"/>
                  <c:y val="-1.2627257447752003E-2"/>
                </c:manualLayout>
              </c:layout>
              <c:tx>
                <c:rich>
                  <a:bodyPr/>
                  <a:lstStyle/>
                  <a:p>
                    <a:fld id="{EB4B617D-7887-431E-B0A8-D4507A040FA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(1,7)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54012345679012"/>
                      <c:h val="6.2897332567676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1F-4174-A224-2DEA693B718F}"/>
                </c:ext>
              </c:extLst>
            </c:dLbl>
            <c:dLbl>
              <c:idx val="2"/>
              <c:layout>
                <c:manualLayout>
                  <c:x val="7.716656945658439E-4"/>
                  <c:y val="-1.403016330447244E-2"/>
                </c:manualLayout>
              </c:layout>
              <c:tx>
                <c:rich>
                  <a:bodyPr/>
                  <a:lstStyle/>
                  <a:p>
                    <a:fld id="{3FE841B4-F9A0-439C-8400-F7471BE0CBB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 (1,6)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07098765432097"/>
                      <c:h val="6.00912999067822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FCA-4525-A5F7-E4CD8B423AB4}"/>
                </c:ext>
              </c:extLst>
            </c:dLbl>
            <c:dLbl>
              <c:idx val="3"/>
              <c:layout>
                <c:manualLayout>
                  <c:x val="3.0864197530864196E-3"/>
                  <c:y val="0.40406870316880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1F-4174-A224-2DEA693B718F}"/>
                </c:ext>
              </c:extLst>
            </c:dLbl>
            <c:dLbl>
              <c:idx val="4"/>
              <c:layout>
                <c:manualLayout>
                  <c:x val="1.5432098765432098E-3"/>
                  <c:y val="0.38723250720343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1F-4174-A224-2DEA693B718F}"/>
                </c:ext>
              </c:extLst>
            </c:dLbl>
            <c:dLbl>
              <c:idx val="5"/>
              <c:layout>
                <c:manualLayout>
                  <c:x val="7.7160493827159362E-3"/>
                  <c:y val="0.3254997886637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1F-4174-A224-2DEA693B718F}"/>
                </c:ext>
              </c:extLst>
            </c:dLbl>
            <c:dLbl>
              <c:idx val="6"/>
              <c:layout>
                <c:manualLayout>
                  <c:x val="4.6296296296296294E-3"/>
                  <c:y val="0.39845663784701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1F-4174-A224-2DEA693B71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2020 г.</c:v>
                </c:pt>
                <c:pt idx="1">
                  <c:v>I полугодие 2021 г.</c:v>
                </c:pt>
                <c:pt idx="2">
                  <c:v>I полугодие 2022 г.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41</c:v>
                </c:pt>
                <c:pt idx="1">
                  <c:v>33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1F-4174-A224-2DEA693B7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362920"/>
        <c:axId val="395363312"/>
      </c:barChart>
      <c:catAx>
        <c:axId val="395362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5363312"/>
        <c:crosses val="autoZero"/>
        <c:auto val="1"/>
        <c:lblAlgn val="ctr"/>
        <c:lblOffset val="100"/>
        <c:noMultiLvlLbl val="0"/>
      </c:catAx>
      <c:valAx>
        <c:axId val="395363312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5362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4985746142416E-2"/>
          <c:y val="6.3369174233234585E-2"/>
          <c:w val="0.92197497627480607"/>
          <c:h val="0.733678182425940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0"/>
              <c:layout>
                <c:manualLayout>
                  <c:x val="-1.7996866561311782E-3"/>
                  <c:y val="-1.668709412256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65-46C9-AD2C-B34A77267DB5}"/>
                </c:ext>
              </c:extLst>
            </c:dLbl>
            <c:dLbl>
              <c:idx val="1"/>
              <c:layout>
                <c:manualLayout>
                  <c:x val="3.5993733122623565E-3"/>
                  <c:y val="-2.336193177159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65-46C9-AD2C-B34A77267DB5}"/>
                </c:ext>
              </c:extLst>
            </c:dLbl>
            <c:dLbl>
              <c:idx val="2"/>
              <c:layout>
                <c:manualLayout>
                  <c:x val="3.0665662185133673E-3"/>
                  <c:y val="-2.0968890710595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165-46C9-AD2C-B34A77267DB5}"/>
                </c:ext>
              </c:extLst>
            </c:dLbl>
            <c:dLbl>
              <c:idx val="3"/>
              <c:layout>
                <c:manualLayout>
                  <c:x val="0"/>
                  <c:y val="-3.931667008236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65-46C9-AD2C-B34A77267DB5}"/>
                </c:ext>
              </c:extLst>
            </c:dLbl>
            <c:dLbl>
              <c:idx val="4"/>
              <c:layout>
                <c:manualLayout>
                  <c:x val="-2.9751662637698619E-3"/>
                  <c:y val="-1.334967529805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165-46C9-AD2C-B34A77267DB5}"/>
                </c:ext>
              </c:extLst>
            </c:dLbl>
            <c:dLbl>
              <c:idx val="5"/>
              <c:layout>
                <c:manualLayout>
                  <c:x val="-5.9503325275397237E-3"/>
                  <c:y val="-5.0061282367706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65-46C9-AD2C-B34A77267DB5}"/>
                </c:ext>
              </c:extLst>
            </c:dLbl>
            <c:dLbl>
              <c:idx val="8"/>
              <c:layout>
                <c:manualLayout>
                  <c:x val="-1.4875831318849036E-3"/>
                  <c:y val="-1.668709412256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165-46C9-AD2C-B34A77267DB5}"/>
                </c:ext>
              </c:extLst>
            </c:dLbl>
            <c:dLbl>
              <c:idx val="9"/>
              <c:layout>
                <c:manualLayout>
                  <c:x val="-1.0908816947571696E-16"/>
                  <c:y val="-2.002451294708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65-46C9-AD2C-B34A77267DB5}"/>
                </c:ext>
              </c:extLst>
            </c:dLbl>
            <c:dLbl>
              <c:idx val="10"/>
              <c:layout>
                <c:manualLayout>
                  <c:x val="-1.5332831092566836E-3"/>
                  <c:y val="-2.359000204942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65-46C9-AD2C-B34A77267DB5}"/>
                </c:ext>
              </c:extLst>
            </c:dLbl>
            <c:dLbl>
              <c:idx val="11"/>
              <c:layout>
                <c:manualLayout>
                  <c:x val="0"/>
                  <c:y val="-3.4074447404717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65-46C9-AD2C-B34A77267D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</c:v>
                </c:pt>
                <c:pt idx="7">
                  <c:v>2019г.</c:v>
                </c:pt>
                <c:pt idx="8">
                  <c:v>2020г.</c:v>
                </c:pt>
                <c:pt idx="9">
                  <c:v>2021г.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68.099999999999994</c:v>
                </c:pt>
                <c:pt idx="1">
                  <c:v>63</c:v>
                </c:pt>
                <c:pt idx="2">
                  <c:v>59.5</c:v>
                </c:pt>
                <c:pt idx="3" formatCode="0.0">
                  <c:v>57.7</c:v>
                </c:pt>
                <c:pt idx="4" formatCode="0.0">
                  <c:v>53.3</c:v>
                </c:pt>
                <c:pt idx="5" formatCode="0.0">
                  <c:v>48.3</c:v>
                </c:pt>
                <c:pt idx="6" formatCode="0.0">
                  <c:v>44.4</c:v>
                </c:pt>
                <c:pt idx="7" formatCode="0.0">
                  <c:v>41.2</c:v>
                </c:pt>
                <c:pt idx="8" formatCode="0.0">
                  <c:v>32.4</c:v>
                </c:pt>
                <c:pt idx="9" formatCode="0.0">
                  <c:v>31.1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165-46C9-AD2C-B34A77267D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 Татарстан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0-4DC0-83C4-238087A94F62}"/>
                </c:ext>
              </c:extLst>
            </c:dLbl>
            <c:dLbl>
              <c:idx val="2"/>
              <c:layout>
                <c:manualLayout>
                  <c:x val="-4.5998493277700512E-3"/>
                  <c:y val="1.8347779371771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165-46C9-AD2C-B34A77267DB5}"/>
                </c:ext>
              </c:extLst>
            </c:dLbl>
            <c:dLbl>
              <c:idx val="3"/>
              <c:layout>
                <c:manualLayout>
                  <c:x val="6.1331324370267346E-3"/>
                  <c:y val="-1.834777937177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165-46C9-AD2C-B34A77267D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</c:v>
                </c:pt>
                <c:pt idx="7">
                  <c:v>2019г.</c:v>
                </c:pt>
                <c:pt idx="8">
                  <c:v>2020г.</c:v>
                </c:pt>
                <c:pt idx="9">
                  <c:v>2021г.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48</c:v>
                </c:pt>
                <c:pt idx="1">
                  <c:v>41.8</c:v>
                </c:pt>
                <c:pt idx="2">
                  <c:v>42.4</c:v>
                </c:pt>
                <c:pt idx="3" formatCode="0.0">
                  <c:v>39.5</c:v>
                </c:pt>
                <c:pt idx="4" formatCode="0.0">
                  <c:v>36.9</c:v>
                </c:pt>
                <c:pt idx="5" formatCode="0.0">
                  <c:v>33.5</c:v>
                </c:pt>
                <c:pt idx="6" formatCode="0.0">
                  <c:v>29.6</c:v>
                </c:pt>
                <c:pt idx="7" formatCode="0.0">
                  <c:v>28.8</c:v>
                </c:pt>
                <c:pt idx="8" formatCode="0.0">
                  <c:v>23.4</c:v>
                </c:pt>
                <c:pt idx="9" formatCode="0.0">
                  <c:v>23.4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165-46C9-AD2C-B34A77267D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Приволжский ФО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996866561311782E-3"/>
                  <c:y val="2.6699350596110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165-46C9-AD2C-B34A77267DB5}"/>
                </c:ext>
              </c:extLst>
            </c:dLbl>
            <c:dLbl>
              <c:idx val="1"/>
              <c:layout>
                <c:manualLayout>
                  <c:x val="-1.0798119936787068E-2"/>
                  <c:y val="4.338644471867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165-46C9-AD2C-B34A77267DB5}"/>
                </c:ext>
              </c:extLst>
            </c:dLbl>
            <c:dLbl>
              <c:idx val="2"/>
              <c:layout>
                <c:manualLayout>
                  <c:x val="3.0665662185133673E-3"/>
                  <c:y val="2.0968890710595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165-46C9-AD2C-B34A77267DB5}"/>
                </c:ext>
              </c:extLst>
            </c:dLbl>
            <c:dLbl>
              <c:idx val="3"/>
              <c:layout>
                <c:manualLayout>
                  <c:x val="0"/>
                  <c:y val="2.0968890710595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165-46C9-AD2C-B34A77267DB5}"/>
                </c:ext>
              </c:extLst>
            </c:dLbl>
            <c:dLbl>
              <c:idx val="4"/>
              <c:layout>
                <c:manualLayout>
                  <c:x val="-2.9751662637698619E-3"/>
                  <c:y val="5.840482942899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53853086289895E-2"/>
                      <c:h val="8.5204302589837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165-46C9-AD2C-B34A77267DB5}"/>
                </c:ext>
              </c:extLst>
            </c:dLbl>
            <c:dLbl>
              <c:idx val="5"/>
              <c:layout>
                <c:manualLayout>
                  <c:x val="-5.9503325275397237E-3"/>
                  <c:y val="4.67238635431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165-46C9-AD2C-B34A77267DB5}"/>
                </c:ext>
              </c:extLst>
            </c:dLbl>
            <c:dLbl>
              <c:idx val="6"/>
              <c:layout>
                <c:manualLayout>
                  <c:x val="4.4627493956547115E-3"/>
                  <c:y val="6.0073538841248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165-46C9-AD2C-B34A77267DB5}"/>
                </c:ext>
              </c:extLst>
            </c:dLbl>
            <c:dLbl>
              <c:idx val="7"/>
              <c:layout>
                <c:manualLayout>
                  <c:x val="-5.9503325275396144E-3"/>
                  <c:y val="4.338644471867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6165-46C9-AD2C-B34A77267DB5}"/>
                </c:ext>
              </c:extLst>
            </c:dLbl>
            <c:dLbl>
              <c:idx val="8"/>
              <c:layout>
                <c:manualLayout>
                  <c:x val="-1.4875831318849036E-3"/>
                  <c:y val="4.67238635431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165-46C9-AD2C-B34A77267DB5}"/>
                </c:ext>
              </c:extLst>
            </c:dLbl>
            <c:dLbl>
              <c:idx val="9"/>
              <c:layout>
                <c:manualLayout>
                  <c:x val="-1.0908816947571696E-16"/>
                  <c:y val="4.004902589416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6165-46C9-AD2C-B34A77267DB5}"/>
                </c:ext>
              </c:extLst>
            </c:dLbl>
            <c:dLbl>
              <c:idx val="10"/>
              <c:layout>
                <c:manualLayout>
                  <c:x val="-1.5332831092566836E-3"/>
                  <c:y val="2.0968890710595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165-46C9-AD2C-B34A77267DB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</c:v>
                </c:pt>
                <c:pt idx="7">
                  <c:v>2019г.</c:v>
                </c:pt>
                <c:pt idx="8">
                  <c:v>2020г.</c:v>
                </c:pt>
                <c:pt idx="9">
                  <c:v>2021г.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62.7</c:v>
                </c:pt>
                <c:pt idx="1">
                  <c:v>61.3</c:v>
                </c:pt>
                <c:pt idx="2">
                  <c:v>58.4</c:v>
                </c:pt>
                <c:pt idx="3" formatCode="0.0">
                  <c:v>56</c:v>
                </c:pt>
                <c:pt idx="4">
                  <c:v>52.5</c:v>
                </c:pt>
                <c:pt idx="5">
                  <c:v>47.6</c:v>
                </c:pt>
                <c:pt idx="6">
                  <c:v>43.1</c:v>
                </c:pt>
                <c:pt idx="7">
                  <c:v>40.299999999999997</c:v>
                </c:pt>
                <c:pt idx="8">
                  <c:v>32</c:v>
                </c:pt>
                <c:pt idx="9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6165-46C9-AD2C-B34A77267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869488"/>
        <c:axId val="342873016"/>
      </c:lineChart>
      <c:catAx>
        <c:axId val="34286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42873016"/>
        <c:crosses val="autoZero"/>
        <c:auto val="1"/>
        <c:lblAlgn val="ctr"/>
        <c:lblOffset val="100"/>
        <c:noMultiLvlLbl val="0"/>
      </c:catAx>
      <c:valAx>
        <c:axId val="342873016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86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7536758872375321E-2"/>
          <c:y val="0.86032489810171686"/>
          <c:w val="0.94171920452742375"/>
          <c:h val="7.676842976649613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46581663244913E-2"/>
          <c:y val="2.5893470421118472E-2"/>
          <c:w val="0.93208430913348961"/>
          <c:h val="0.732227488151658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4.387317956532375E-3"/>
                  <c:y val="-3.1901434336493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1A-4AC0-B982-EF3CFB866499}"/>
                </c:ext>
              </c:extLst>
            </c:dLbl>
            <c:dLbl>
              <c:idx val="1"/>
              <c:layout>
                <c:manualLayout>
                  <c:x val="6.496109393224714E-3"/>
                  <c:y val="-3.503910646957182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1A-4AC0-B982-EF3CFB866499}"/>
                </c:ext>
              </c:extLst>
            </c:dLbl>
            <c:dLbl>
              <c:idx val="2"/>
              <c:layout>
                <c:manualLayout>
                  <c:x val="-1.7549271826129552E-2"/>
                  <c:y val="-2.481222670616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E1A-4AC0-B982-EF3CFB866499}"/>
                </c:ext>
              </c:extLst>
            </c:dLbl>
            <c:dLbl>
              <c:idx val="3"/>
              <c:layout>
                <c:manualLayout>
                  <c:x val="1.4624393188441293E-3"/>
                  <c:y val="-3.5446038151659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E1A-4AC0-B982-EF3CFB866499}"/>
                </c:ext>
              </c:extLst>
            </c:dLbl>
            <c:dLbl>
              <c:idx val="4"/>
              <c:layout>
                <c:manualLayout>
                  <c:x val="-1.0724431115313554E-16"/>
                  <c:y val="-3.1901434336493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E1A-4AC0-B982-EF3CFB866499}"/>
                </c:ext>
              </c:extLst>
            </c:dLbl>
            <c:dLbl>
              <c:idx val="5"/>
              <c:layout>
                <c:manualLayout>
                  <c:x val="-2.9248786376883662E-3"/>
                  <c:y val="-2.8356830521327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1A-4AC0-B982-EF3CFB866499}"/>
                </c:ext>
              </c:extLst>
            </c:dLbl>
            <c:dLbl>
              <c:idx val="6"/>
              <c:layout>
                <c:manualLayout>
                  <c:x val="2.9248786376882586E-3"/>
                  <c:y val="-2.8356830521327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E1A-4AC0-B982-EF3CFB866499}"/>
                </c:ext>
              </c:extLst>
            </c:dLbl>
            <c:dLbl>
              <c:idx val="7"/>
              <c:layout>
                <c:manualLayout>
                  <c:x val="-4.8721071863581022E-3"/>
                  <c:y val="-4.6444128992777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E1A-4AC0-B982-EF3CFB866499}"/>
                </c:ext>
              </c:extLst>
            </c:dLbl>
            <c:dLbl>
              <c:idx val="8"/>
              <c:layout>
                <c:manualLayout>
                  <c:x val="1.6240357287860333E-3"/>
                  <c:y val="-2.7210884353741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E1A-4AC0-B982-EF3CFB86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</c:v>
                </c:pt>
                <c:pt idx="7">
                  <c:v>2019г.</c:v>
                </c:pt>
                <c:pt idx="8">
                  <c:v>2020г.</c:v>
                </c:pt>
                <c:pt idx="9">
                  <c:v>2021г.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12.4</c:v>
                </c:pt>
                <c:pt idx="1">
                  <c:v>11.3</c:v>
                </c:pt>
                <c:pt idx="2">
                  <c:v>9.8000000000000007</c:v>
                </c:pt>
                <c:pt idx="3" formatCode="0.0">
                  <c:v>9</c:v>
                </c:pt>
                <c:pt idx="4">
                  <c:v>7.8</c:v>
                </c:pt>
                <c:pt idx="5">
                  <c:v>6.5</c:v>
                </c:pt>
                <c:pt idx="6">
                  <c:v>5.8</c:v>
                </c:pt>
                <c:pt idx="7">
                  <c:v>5.2</c:v>
                </c:pt>
                <c:pt idx="8">
                  <c:v>4.5999999999999996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1A-4AC0-B982-EF3CFB8664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Приволжский ФО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861468420350214E-2"/>
                  <c:y val="1.4178415260663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E1A-4AC0-B982-EF3CFB866499}"/>
                </c:ext>
              </c:extLst>
            </c:dLbl>
            <c:dLbl>
              <c:idx val="1"/>
              <c:layout>
                <c:manualLayout>
                  <c:x val="-6.0113165166629989E-3"/>
                  <c:y val="5.7634420726610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E1A-4AC0-B982-EF3CFB866499}"/>
                </c:ext>
              </c:extLst>
            </c:dLbl>
            <c:dLbl>
              <c:idx val="2"/>
              <c:layout>
                <c:manualLayout>
                  <c:x val="-1.7549271826129552E-2"/>
                  <c:y val="3.89906419668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E1A-4AC0-B982-EF3CFB866499}"/>
                </c:ext>
              </c:extLst>
            </c:dLbl>
            <c:dLbl>
              <c:idx val="3"/>
              <c:layout>
                <c:manualLayout>
                  <c:x val="-2.9248786376882621E-3"/>
                  <c:y val="3.721834005924233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30534546904625E-2"/>
                      <c:h val="9.7582943031518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E1A-4AC0-B982-EF3CFB866499}"/>
                </c:ext>
              </c:extLst>
            </c:dLbl>
            <c:dLbl>
              <c:idx val="4"/>
              <c:layout>
                <c:manualLayout>
                  <c:x val="-4.3873179565323351E-3"/>
                  <c:y val="5.6713661042654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E1A-4AC0-B982-EF3CFB866499}"/>
                </c:ext>
              </c:extLst>
            </c:dLbl>
            <c:dLbl>
              <c:idx val="5"/>
              <c:layout>
                <c:manualLayout>
                  <c:x val="0"/>
                  <c:y val="3.544603815165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E1A-4AC0-B982-EF3CFB866499}"/>
                </c:ext>
              </c:extLst>
            </c:dLbl>
            <c:dLbl>
              <c:idx val="6"/>
              <c:layout>
                <c:manualLayout>
                  <c:x val="5.8497572753765173E-3"/>
                  <c:y val="3.9354870941533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E1A-4AC0-B982-EF3CFB866499}"/>
                </c:ext>
              </c:extLst>
            </c:dLbl>
            <c:dLbl>
              <c:idx val="7"/>
              <c:layout>
                <c:manualLayout>
                  <c:x val="-1.3008800775576479E-3"/>
                  <c:y val="3.6461692740902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E1A-4AC0-B982-EF3CFB86649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</c:v>
                </c:pt>
                <c:pt idx="7">
                  <c:v>2019г.</c:v>
                </c:pt>
                <c:pt idx="8">
                  <c:v>2020г.</c:v>
                </c:pt>
                <c:pt idx="9">
                  <c:v>2021г.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12.3</c:v>
                </c:pt>
                <c:pt idx="1">
                  <c:v>10.1</c:v>
                </c:pt>
                <c:pt idx="2">
                  <c:v>8.1</c:v>
                </c:pt>
                <c:pt idx="3">
                  <c:v>7.4</c:v>
                </c:pt>
                <c:pt idx="4">
                  <c:v>5.9</c:v>
                </c:pt>
                <c:pt idx="5">
                  <c:v>5.3</c:v>
                </c:pt>
                <c:pt idx="6">
                  <c:v>4.5999999999999996</c:v>
                </c:pt>
                <c:pt idx="7">
                  <c:v>3.8</c:v>
                </c:pt>
                <c:pt idx="8">
                  <c:v>3.8</c:v>
                </c:pt>
                <c:pt idx="9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E1A-4AC0-B982-EF3CFB8664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Республика Татарстан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161953869597164E-2"/>
                  <c:y val="6.0258264857820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E1A-4AC0-B982-EF3CFB866499}"/>
                </c:ext>
              </c:extLst>
            </c:dLbl>
            <c:dLbl>
              <c:idx val="1"/>
              <c:layout>
                <c:manualLayout>
                  <c:x val="-7.3121965942206475E-3"/>
                  <c:y val="5.6713661042654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5E1A-4AC0-B982-EF3CFB866499}"/>
                </c:ext>
              </c:extLst>
            </c:dLbl>
            <c:dLbl>
              <c:idx val="2"/>
              <c:layout>
                <c:manualLayout>
                  <c:x val="-8.7746359130647759E-3"/>
                  <c:y val="3.89906419668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E1A-4AC0-B982-EF3CFB866499}"/>
                </c:ext>
              </c:extLst>
            </c:dLbl>
            <c:dLbl>
              <c:idx val="3"/>
              <c:layout>
                <c:manualLayout>
                  <c:x val="-2.9248786376882586E-3"/>
                  <c:y val="6.0258264857820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5E1A-4AC0-B982-EF3CFB866499}"/>
                </c:ext>
              </c:extLst>
            </c:dLbl>
            <c:dLbl>
              <c:idx val="4"/>
              <c:layout>
                <c:manualLayout>
                  <c:x val="-1.9011711144973683E-2"/>
                  <c:y val="5.6713661042654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E1A-4AC0-B982-EF3CFB866499}"/>
                </c:ext>
              </c:extLst>
            </c:dLbl>
            <c:dLbl>
              <c:idx val="5"/>
              <c:layout>
                <c:manualLayout>
                  <c:x val="-1.9011711144973683E-2"/>
                  <c:y val="5.6713661042654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5E1A-4AC0-B982-EF3CFB866499}"/>
                </c:ext>
              </c:extLst>
            </c:dLbl>
            <c:dLbl>
              <c:idx val="6"/>
              <c:layout>
                <c:manualLayout>
                  <c:x val="-1.3161953869597164E-2"/>
                  <c:y val="5.3169057227488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E1A-4AC0-B982-EF3CFB866499}"/>
                </c:ext>
              </c:extLst>
            </c:dLbl>
            <c:dLbl>
              <c:idx val="7"/>
              <c:layout>
                <c:manualLayout>
                  <c:x val="-1.4624393188442367E-3"/>
                  <c:y val="3.19014343364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5E1A-4AC0-B982-EF3CFB866499}"/>
                </c:ext>
              </c:extLst>
            </c:dLbl>
            <c:dLbl>
              <c:idx val="8"/>
              <c:layout>
                <c:manualLayout>
                  <c:x val="-2.9248786376883662E-3"/>
                  <c:y val="3.5446038151659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E1A-4AC0-B982-EF3CFB866499}"/>
                </c:ext>
              </c:extLst>
            </c:dLbl>
            <c:dLbl>
              <c:idx val="9"/>
              <c:layout>
                <c:manualLayout>
                  <c:x val="1.4624393188440222E-3"/>
                  <c:y val="3.19014343364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5E1A-4AC0-B982-EF3CFB86649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2012г.</c:v>
                </c:pt>
                <c:pt idx="1">
                  <c:v>2013г.</c:v>
                </c:pt>
                <c:pt idx="2">
                  <c:v>2014г.</c:v>
                </c:pt>
                <c:pt idx="3">
                  <c:v>2015г.</c:v>
                </c:pt>
                <c:pt idx="4">
                  <c:v>2016г.</c:v>
                </c:pt>
                <c:pt idx="5">
                  <c:v>2017г.</c:v>
                </c:pt>
                <c:pt idx="6">
                  <c:v>2018г.</c:v>
                </c:pt>
                <c:pt idx="7">
                  <c:v>2019г.</c:v>
                </c:pt>
                <c:pt idx="8">
                  <c:v>2020г.</c:v>
                </c:pt>
                <c:pt idx="9">
                  <c:v>2021г.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6.9</c:v>
                </c:pt>
                <c:pt idx="1">
                  <c:v>6.5</c:v>
                </c:pt>
                <c:pt idx="2">
                  <c:v>6.2</c:v>
                </c:pt>
                <c:pt idx="3">
                  <c:v>4.9000000000000004</c:v>
                </c:pt>
                <c:pt idx="4">
                  <c:v>3.9</c:v>
                </c:pt>
                <c:pt idx="5" formatCode="0.0">
                  <c:v>4</c:v>
                </c:pt>
                <c:pt idx="6">
                  <c:v>2.9</c:v>
                </c:pt>
                <c:pt idx="7">
                  <c:v>2.7</c:v>
                </c:pt>
                <c:pt idx="8">
                  <c:v>2.5</c:v>
                </c:pt>
                <c:pt idx="9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E1A-4AC0-B982-EF3CFB866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30120"/>
        <c:axId val="345430512"/>
      </c:lineChart>
      <c:catAx>
        <c:axId val="34543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430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43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43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3976308022423906E-2"/>
          <c:y val="0.905064903928677"/>
          <c:w val="0.86134967599208445"/>
          <c:h val="8.0842950186782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58275408655838E-2"/>
          <c:y val="3.8174669188803585E-2"/>
          <c:w val="0.90838695430801342"/>
          <c:h val="0.694739144481022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от туберкулеза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0"/>
              <c:layout>
                <c:manualLayout>
                  <c:x val="-6.2864310849992305E-2"/>
                  <c:y val="-3.829061025383144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210D12BE-2D1A-4D8D-88C8-B5CD10CDC2B8}" type="VALUE">
                      <a:rPr lang="en-US" smtClean="0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61539196626555E-2"/>
                      <c:h val="6.724088405381857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F05-4D4A-8ADE-BFA9FA4243C6}"/>
                </c:ext>
              </c:extLst>
            </c:dLbl>
            <c:dLbl>
              <c:idx val="1"/>
              <c:layout>
                <c:manualLayout>
                  <c:x val="-2.4447231997219231E-2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05-4D4A-8ADE-BFA9FA4243C6}"/>
                </c:ext>
              </c:extLst>
            </c:dLbl>
            <c:dLbl>
              <c:idx val="2"/>
              <c:layout>
                <c:manualLayout>
                  <c:x val="-6.4027725100877726E-17"/>
                  <c:y val="-2.08858372461540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86674828577194E-2"/>
                      <c:h val="0.11365385571193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F05-4D4A-8ADE-BFA9FA4243C6}"/>
                </c:ext>
              </c:extLst>
            </c:dLbl>
            <c:dLbl>
              <c:idx val="3"/>
              <c:layout>
                <c:manualLayout>
                  <c:x val="-1.7462308569443589E-3"/>
                  <c:y val="-2.088583724615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F05-4D4A-8ADE-BFA9FA4243C6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A61-4FD4-B1FB-E4876E0570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</c:v>
                </c:pt>
                <c:pt idx="1">
                  <c:v>2.9</c:v>
                </c:pt>
                <c:pt idx="2">
                  <c:v>2.7</c:v>
                </c:pt>
                <c:pt idx="3">
                  <c:v>2.5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F05-4D4A-8ADE-BFA9FA4243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больных  туберкулезом от других причин</c:v>
                </c:pt>
              </c:strCache>
            </c:strRef>
          </c:tx>
          <c:spPr>
            <a:ln w="44450"/>
          </c:spPr>
          <c:marker>
            <c:symbol val="none"/>
          </c:marker>
          <c:dLbls>
            <c:dLbl>
              <c:idx val="0"/>
              <c:layout>
                <c:manualLayout>
                  <c:x val="-3.1432155424996153E-2"/>
                  <c:y val="-2.7847782994871957E-2"/>
                </c:manualLayout>
              </c:layout>
              <c:tx>
                <c:rich>
                  <a:bodyPr/>
                  <a:lstStyle/>
                  <a:p>
                    <a:fld id="{3E832201-3659-430B-AE1A-E43F53013284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F05-4D4A-8ADE-BFA9FA4243C6}"/>
                </c:ext>
              </c:extLst>
            </c:dLbl>
            <c:dLbl>
              <c:idx val="1"/>
              <c:layout>
                <c:manualLayout>
                  <c:x val="-5.2386925708326924E-3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05-4D4A-8ADE-BFA9FA4243C6}"/>
                </c:ext>
              </c:extLst>
            </c:dLbl>
            <c:dLbl>
              <c:idx val="2"/>
              <c:layout>
                <c:manualLayout>
                  <c:x val="-6.4027725100877726E-17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F05-4D4A-8ADE-BFA9FA4243C6}"/>
                </c:ext>
              </c:extLst>
            </c:dLbl>
            <c:dLbl>
              <c:idx val="3"/>
              <c:layout>
                <c:manualLayout>
                  <c:x val="-1.7462308569443589E-3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F05-4D4A-8ADE-BFA9FA4243C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7.4</c:v>
                </c:pt>
                <c:pt idx="1">
                  <c:v>7.2</c:v>
                </c:pt>
                <c:pt idx="2" formatCode="0.0">
                  <c:v>6</c:v>
                </c:pt>
                <c:pt idx="3">
                  <c:v>5.5</c:v>
                </c:pt>
                <c:pt idx="4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F05-4D4A-8ADE-BFA9FA4243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общая смертность больных  туберкулезом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1432155424996153E-2"/>
                  <c:y val="-2.784778299487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F05-4D4A-8ADE-BFA9FA4243C6}"/>
                </c:ext>
              </c:extLst>
            </c:dLbl>
            <c:dLbl>
              <c:idx val="1"/>
              <c:layout>
                <c:manualLayout>
                  <c:x val="-5.2386925708326924E-3"/>
                  <c:y val="-1.6244540080341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F05-4D4A-8ADE-BFA9FA4243C6}"/>
                </c:ext>
              </c:extLst>
            </c:dLbl>
            <c:dLbl>
              <c:idx val="2"/>
              <c:layout>
                <c:manualLayout>
                  <c:x val="8.7311542847211543E-3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F05-4D4A-8ADE-BFA9FA4243C6}"/>
                </c:ext>
              </c:extLst>
            </c:dLbl>
            <c:dLbl>
              <c:idx val="3"/>
              <c:layout>
                <c:manualLayout>
                  <c:x val="5.238692570832564E-3"/>
                  <c:y val="-1.392389149743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F05-4D4A-8ADE-BFA9FA4243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11.4</c:v>
                </c:pt>
                <c:pt idx="1">
                  <c:v>10.1</c:v>
                </c:pt>
                <c:pt idx="2" formatCode="General">
                  <c:v>8.6999999999999993</c:v>
                </c:pt>
                <c:pt idx="3" formatCode="General">
                  <c:v>8</c:v>
                </c:pt>
                <c:pt idx="4" formatCode="General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F05-4D4A-8ADE-BFA9FA424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432472"/>
        <c:axId val="345432864"/>
      </c:lineChart>
      <c:catAx>
        <c:axId val="34543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345432864"/>
        <c:crosses val="autoZero"/>
        <c:auto val="1"/>
        <c:lblAlgn val="ctr"/>
        <c:lblOffset val="100"/>
        <c:noMultiLvlLbl val="0"/>
      </c:catAx>
      <c:valAx>
        <c:axId val="34543286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12700">
            <a:noFill/>
          </a:ln>
        </c:spPr>
        <c:crossAx val="3454324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</a:t>
            </a:r>
            <a:endParaRPr lang="ru-RU" dirty="0"/>
          </a:p>
        </c:rich>
      </c:tx>
      <c:layout>
        <c:manualLayout>
          <c:xMode val="edge"/>
          <c:yMode val="edge"/>
          <c:x val="0.4684848313757487"/>
          <c:y val="5.31126463988494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92791147067448"/>
          <c:y val="9.3238022567084258E-2"/>
          <c:w val="0.88982421893330077"/>
          <c:h val="0.544400608495059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7"/>
          <c:dPt>
            <c:idx val="1"/>
            <c:bubble3D val="0"/>
            <c:explosion val="2"/>
            <c:extLst>
              <c:ext xmlns:c16="http://schemas.microsoft.com/office/drawing/2014/chart" uri="{C3380CC4-5D6E-409C-BE32-E72D297353CC}">
                <c16:uniqueId val="{00000000-7D6C-4CE0-946E-3BDDB3F105CA}"/>
              </c:ext>
            </c:extLst>
          </c:dPt>
          <c:dLbls>
            <c:dLbl>
              <c:idx val="1"/>
              <c:layout>
                <c:manualLayout>
                  <c:x val="0.10252738074010118"/>
                  <c:y val="8.504260984485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6C-4CE0-946E-3BDDB3F105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Больные туберкулезом без ВИЧ-инфекции</c:v>
                </c:pt>
                <c:pt idx="1">
                  <c:v>Больные туберкулезом + ВИЧ-инфекция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79.3</c:v>
                </c:pt>
                <c:pt idx="1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6C-4CE0-946E-3BDDB3F10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419048156762181E-2"/>
          <c:y val="0.67723883409237307"/>
          <c:w val="0.80227060381269122"/>
          <c:h val="0.27619623594038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</a:t>
            </a:r>
            <a:endParaRPr lang="ru-RU" dirty="0"/>
          </a:p>
        </c:rich>
      </c:tx>
      <c:layout>
        <c:manualLayout>
          <c:xMode val="edge"/>
          <c:yMode val="edge"/>
          <c:x val="0.25451339329825268"/>
          <c:y val="2.75576959422703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001390253211828"/>
          <c:w val="0.5250929461508923"/>
          <c:h val="0.577721273651609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16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3D1-4A31-B240-BE11FE433F4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3D1-4A31-B240-BE11FE433F42}"/>
              </c:ext>
            </c:extLst>
          </c:dPt>
          <c:dLbls>
            <c:dLbl>
              <c:idx val="1"/>
              <c:layout>
                <c:manualLayout>
                  <c:x val="9.6645429698718144E-2"/>
                  <c:y val="8.366473090126899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02765831391214"/>
                      <c:h val="8.8115841270275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D1-4A31-B240-BE11FE433F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Больные туберкулезом без ВИЧ-инфекции</c:v>
                </c:pt>
                <c:pt idx="1">
                  <c:v>Больные туберкулезом + ВИЧ-инфекция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81.5</c:v>
                </c:pt>
                <c:pt idx="1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D1-4A31-B240-BE11FE433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</a:t>
            </a:r>
            <a:endParaRPr lang="ru-RU" dirty="0"/>
          </a:p>
        </c:rich>
      </c:tx>
      <c:layout>
        <c:manualLayout>
          <c:xMode val="edge"/>
          <c:yMode val="edge"/>
          <c:x val="0.446289852850078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71681520399085"/>
          <c:y val="4.3076911849909964E-2"/>
          <c:w val="0.88982421893330077"/>
          <c:h val="0.544400608495059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7"/>
          <c:dPt>
            <c:idx val="1"/>
            <c:bubble3D val="0"/>
            <c:explosion val="2"/>
            <c:extLst>
              <c:ext xmlns:c16="http://schemas.microsoft.com/office/drawing/2014/chart" uri="{C3380CC4-5D6E-409C-BE32-E72D297353CC}">
                <c16:uniqueId val="{00000000-A70C-447A-918E-FA02D7269AD2}"/>
              </c:ext>
            </c:extLst>
          </c:dPt>
          <c:dLbls>
            <c:dLbl>
              <c:idx val="1"/>
              <c:layout>
                <c:manualLayout>
                  <c:x val="0.10252738074010118"/>
                  <c:y val="8.504260984485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0C-447A-918E-FA02D7269AD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Больные туберкулезом без ВИЧ-инфекции</c:v>
                </c:pt>
                <c:pt idx="1">
                  <c:v>Больные туберкулезом + ВИЧ-инфекция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80.5</c:v>
                </c:pt>
                <c:pt idx="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C-447A-918E-FA02D7269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Распространенность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11.2</c:v>
                </c:pt>
                <c:pt idx="1">
                  <c:v>12.6</c:v>
                </c:pt>
                <c:pt idx="2">
                  <c:v>11.4</c:v>
                </c:pt>
                <c:pt idx="3">
                  <c:v>8.6</c:v>
                </c:pt>
                <c:pt idx="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C-4E0E-99BD-821A92BC009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3.3</c:v>
                </c:pt>
                <c:pt idx="2">
                  <c:v>2.8</c:v>
                </c:pt>
                <c:pt idx="3">
                  <c:v>2.2000000000000002</c:v>
                </c:pt>
                <c:pt idx="4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C-4E0E-99BD-821A92BC0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927056"/>
        <c:axId val="393927448"/>
      </c:lineChart>
      <c:catAx>
        <c:axId val="39392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927448"/>
        <c:crosses val="autoZero"/>
        <c:auto val="1"/>
        <c:lblAlgn val="ctr"/>
        <c:lblOffset val="100"/>
        <c:noMultiLvlLbl val="0"/>
      </c:catAx>
      <c:valAx>
        <c:axId val="39392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92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I полугодие  2020г.</c:v>
                </c:pt>
                <c:pt idx="1">
                  <c:v>I полугодие  2021г.</c:v>
                </c:pt>
                <c:pt idx="2">
                  <c:v>I полугодие  2022г.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38.700000000000003</c:v>
                </c:pt>
                <c:pt idx="1">
                  <c:v>47.9</c:v>
                </c:pt>
                <c:pt idx="2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91-4EF9-873D-D3F64106B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928624"/>
        <c:axId val="393929016"/>
      </c:barChart>
      <c:catAx>
        <c:axId val="39392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3929016"/>
        <c:crosses val="autoZero"/>
        <c:auto val="1"/>
        <c:lblAlgn val="ctr"/>
        <c:lblOffset val="100"/>
        <c:noMultiLvlLbl val="0"/>
      </c:catAx>
      <c:valAx>
        <c:axId val="393929016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392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56CD2-58B7-4F20-9153-F032D3A9F3D3}" type="datetimeFigureOut">
              <a:rPr lang="ru-RU" smtClean="0"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324D1-D0EE-4F58-B300-3A0DA6D92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4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5F7A4B-6A02-4A27-83D0-ACB4A4882ED0}" type="datetimeFigureOut">
              <a:rPr lang="ru-RU"/>
              <a:pPr>
                <a:defRPr/>
              </a:pPr>
              <a:t>11.07.2022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DDB16B-34CB-45BB-8F08-54A0ED95C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442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8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D193D-350A-48A0-9D24-6A37D8E175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2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28E9-7D24-419C-8484-D61A5AAD1D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8DB-CA16-48F1-B7A3-178C4AD6F12C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9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8BB9-B36A-4379-9580-D9DA252374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D37F-12B1-401C-962D-F17763CAF5E1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AC8A-863B-4ED6-A8AF-324C3625EB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FF5-5A4B-4DF5-B951-A0D8855A9310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7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053-C920-4561-9A29-94263D6E77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D324-16CA-46E9-A363-9C2A0714B4D7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1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20F1-3D89-49C7-BA7D-8BD8C6FCD8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1BC53-7810-487B-9BCC-3FCBE57A4FFE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0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A6AE-6AF6-494D-A437-D7CBEFDF1E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4D4-D72A-456D-81B0-C4380BE4DA1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2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B25-08D7-47AB-BA43-4D6214166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8732-C17C-499C-9E44-0846267EAB1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0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01CF-EDC6-45F9-B8BE-2896D76C32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E6083-EC7F-4A51-BF0A-8C7998930433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3E76-6DDC-4E09-8AD6-1B131288D5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FEA-946D-4C75-84A2-9DD3CE95E691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0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53A-22E5-481C-AD73-00B7CE3555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2A36-B3E7-4747-9E3B-97A3A3842D9F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0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3010-2382-41EA-AF0D-60CFEE453E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4363-7499-466A-BAD0-F014BD4C5FE8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5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A1066-BB6B-4852-85A2-D595BBB3CD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EAA7-EA59-4197-B306-A535343587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0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1628775"/>
            <a:ext cx="7385248" cy="2304281"/>
          </a:xfrm>
        </p:spPr>
        <p:txBody>
          <a:bodyPr anchor="b">
            <a:norm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Эпидемиологическая ситуация по туберкулезу в Республике </a:t>
            </a:r>
            <a:r>
              <a:rPr 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Татарстан</a:t>
            </a:r>
            <a:br>
              <a:rPr 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по итогам </a:t>
            </a:r>
            <a:r>
              <a:rPr 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2021 года и </a:t>
            </a:r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полугодия</a:t>
            </a: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года</a:t>
            </a:r>
            <a:b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38400" y="4868863"/>
            <a:ext cx="6705600" cy="181292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i="1" dirty="0">
                <a:solidFill>
                  <a:srgbClr val="000000"/>
                </a:solidFill>
                <a:latin typeface="Impact" panose="020B0806030902050204" pitchFamily="34" charset="0"/>
              </a:rPr>
              <a:t>А.П. Алексеев</a:t>
            </a:r>
          </a:p>
          <a:p>
            <a:pPr marL="0" indent="0">
              <a:buFontTx/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Impact" panose="020B0806030902050204" pitchFamily="34" charset="0"/>
              </a:rPr>
              <a:t>Главный врач  ГАУЗ </a:t>
            </a:r>
            <a:r>
              <a:rPr lang="ru-RU" sz="2000" i="1" dirty="0">
                <a:solidFill>
                  <a:schemeClr val="tx1"/>
                </a:solidFill>
                <a:latin typeface="Impact" panose="020B0806030902050204" pitchFamily="34" charset="0"/>
              </a:rPr>
              <a:t>«Республиканский клинический противотуберкулезный диспансер</a:t>
            </a:r>
            <a:r>
              <a:rPr lang="ru-RU" sz="2000" i="1" dirty="0" smtClean="0">
                <a:solidFill>
                  <a:schemeClr val="tx1"/>
                </a:solidFill>
                <a:latin typeface="Impact" panose="020B0806030902050204" pitchFamily="34" charset="0"/>
              </a:rPr>
              <a:t>»</a:t>
            </a:r>
          </a:p>
          <a:p>
            <a:pPr marL="0" indent="0">
              <a:buFontTx/>
              <a:buNone/>
            </a:pPr>
            <a:endParaRPr lang="ru-RU" sz="2400" dirty="0">
              <a:latin typeface="Impact" panose="020B0806030902050204" pitchFamily="34" charset="0"/>
            </a:endParaRPr>
          </a:p>
          <a:p>
            <a:pPr marL="0" indent="0">
              <a:buFontTx/>
              <a:buNone/>
            </a:pPr>
            <a:r>
              <a:rPr lang="ru-RU" sz="2400" dirty="0"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97" y="283443"/>
            <a:ext cx="1327665" cy="1345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43"/>
            <a:ext cx="1943100" cy="1895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406" y="81430"/>
            <a:ext cx="7379214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Муниципальные районы РТ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со значительным  снижением заболеваемости </a:t>
            </a:r>
            <a:r>
              <a:rPr lang="ru-RU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туберкулезом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абс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ru-RU" sz="20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104459"/>
              </p:ext>
            </p:extLst>
          </p:nvPr>
        </p:nvGraphicFramePr>
        <p:xfrm>
          <a:off x="549533" y="1628800"/>
          <a:ext cx="8075240" cy="360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32">
                <a:tc>
                  <a:txBody>
                    <a:bodyPr/>
                    <a:lstStyle/>
                    <a:p>
                      <a:pPr marL="0" indent="0"/>
                      <a:r>
                        <a:rPr lang="ru-RU" sz="2400" dirty="0" smtClean="0"/>
                        <a:t>Районы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полугодие 2021 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полугодие 2022 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Динамика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476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465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-11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Елабужский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Кукморский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-6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736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Дрожжановский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7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Нижнекамский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-6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447281"/>
                  </a:ext>
                </a:extLst>
              </a:tr>
              <a:tr h="469736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Новошешминский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7867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19" y="188640"/>
            <a:ext cx="6647161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Доля впервые выявленных больных туберкулезом по способам выявления </a:t>
            </a:r>
            <a:b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полугодии 2021 – 2022 </a:t>
            </a:r>
            <a:r>
              <a:rPr lang="ru-RU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г.г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. (%)</a:t>
            </a:r>
            <a:endParaRPr lang="ru-RU" sz="20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80936" y="1916832"/>
            <a:ext cx="8815688" cy="3340902"/>
            <a:chOff x="417404" y="1950926"/>
            <a:chExt cx="8815688" cy="3340902"/>
          </a:xfrm>
        </p:grpSpPr>
        <p:sp>
          <p:nvSpPr>
            <p:cNvPr id="6" name="TextBox 5"/>
            <p:cNvSpPr txBox="1"/>
            <p:nvPr/>
          </p:nvSpPr>
          <p:spPr>
            <a:xfrm>
              <a:off x="417404" y="1950926"/>
              <a:ext cx="2935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Выявлены </a:t>
              </a:r>
            </a:p>
            <a:p>
              <a:pPr algn="ctr"/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 </a:t>
              </a:r>
              <a:r>
                <a:rPr lang="ru-RU" sz="2400" dirty="0" err="1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проф.осмотрах</a:t>
              </a:r>
              <a:endPara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0862" y="1989587"/>
              <a:ext cx="23903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Выявлены </a:t>
              </a:r>
            </a:p>
            <a:p>
              <a:pPr algn="ctr"/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 обращении</a:t>
              </a:r>
              <a:endPara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5332" y="1950926"/>
              <a:ext cx="19736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Посмертное </a:t>
              </a:r>
            </a:p>
            <a:p>
              <a:pPr algn="ctr"/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выявление</a:t>
              </a:r>
              <a:endPara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 rot="10800000">
              <a:off x="1548636" y="3679118"/>
              <a:ext cx="432048" cy="10081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Стрелка вверх 10"/>
            <p:cNvSpPr/>
            <p:nvPr/>
          </p:nvSpPr>
          <p:spPr>
            <a:xfrm rot="10800000">
              <a:off x="4500962" y="3679116"/>
              <a:ext cx="432049" cy="100811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Стрелка вверх 11"/>
            <p:cNvSpPr/>
            <p:nvPr/>
          </p:nvSpPr>
          <p:spPr>
            <a:xfrm rot="10800000">
              <a:off x="7499824" y="3679117"/>
              <a:ext cx="385516" cy="100811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996" y="4830163"/>
              <a:ext cx="245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56,1%   </a:t>
              </a:r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2021г.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540" y="2999688"/>
              <a:ext cx="2363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58,3%   2022г.</a:t>
              </a:r>
              <a:endPara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4900" y="4758155"/>
              <a:ext cx="2266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39,6%  2022г.</a:t>
              </a:r>
              <a:endPara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5013" y="3054779"/>
              <a:ext cx="2266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41,4%   2021г</a:t>
              </a:r>
              <a:r>
                <a: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4441" y="3100318"/>
              <a:ext cx="2098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2,5%  2021г.</a:t>
              </a:r>
              <a:endPara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989453" y="4796069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2,2%  2022г.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980" y="404664"/>
            <a:ext cx="5690356" cy="94938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Посмертное выявление туберкулеза</a:t>
            </a:r>
            <a:b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полугодии </a:t>
            </a:r>
            <a:r>
              <a:rPr lang="ru-RU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20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397581"/>
              </p:ext>
            </p:extLst>
          </p:nvPr>
        </p:nvGraphicFramePr>
        <p:xfrm>
          <a:off x="1905980" y="1700808"/>
          <a:ext cx="53320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Районы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абс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Альметьевский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Бугульминский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Зеленодольский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effectLst/>
                          <a:latin typeface="+mn-lt"/>
                        </a:rPr>
                        <a:t>г. Казань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406" y="139117"/>
            <a:ext cx="7703667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Показатель запущенности туберкулеза в муниципальных районах РТ  в </a:t>
            </a: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полугодии 2022 г. (%)</a:t>
            </a:r>
            <a:endParaRPr lang="ru-RU" sz="2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701957"/>
              </p:ext>
            </p:extLst>
          </p:nvPr>
        </p:nvGraphicFramePr>
        <p:xfrm>
          <a:off x="64704" y="1700808"/>
          <a:ext cx="892888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Районы РТ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Выявлено всего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Посмертное выявление</a:t>
                      </a:r>
                      <a:endParaRPr lang="ru-RU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defTabSz="806450" fontAlgn="b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Фиброзно-кавернозный туберкулез легких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Казеозная пневмония</a:t>
                      </a:r>
                      <a:endParaRPr lang="ru-RU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Размер полости &gt;4</a:t>
                      </a:r>
                      <a:endParaRPr lang="ru-RU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Смертность в год выявления</a:t>
                      </a:r>
                      <a:endParaRPr lang="ru-RU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Запущенные случаи	</a:t>
                      </a:r>
                      <a:endParaRPr lang="ru-RU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от</a:t>
                      </a:r>
                      <a:r>
                        <a:rPr lang="ru-RU" sz="1200" baseline="0" dirty="0" smtClean="0"/>
                        <a:t> выявленных</a:t>
                      </a:r>
                      <a:endParaRPr lang="ru-RU" sz="12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Алькеевский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100,0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Альметьевский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18,8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Бугульминский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14,3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Буинский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16,7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Зеленодольский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14,3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Кукморский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50,0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5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65126"/>
            <a:ext cx="7632848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Смертность от туберкулеза в Республике Татарстан  </a:t>
            </a:r>
            <a:b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полугодии </a:t>
            </a:r>
            <a:r>
              <a:rPr lang="ru-RU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– 2022гг. (</a:t>
            </a:r>
            <a:r>
              <a:rPr lang="ru-RU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абс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.(на 100 тыс. нас.))</a:t>
            </a:r>
            <a:endParaRPr lang="ru-RU" sz="20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0545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65126"/>
            <a:ext cx="6607646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Муниципальные районы РТ с ростом смертности от туберкулеза (</a:t>
            </a:r>
            <a:r>
              <a:rPr lang="ru-RU" sz="22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абс</a:t>
            </a:r>
            <a:r>
              <a:rPr lang="ru-RU" sz="22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ru-RU" sz="22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374826"/>
              </p:ext>
            </p:extLst>
          </p:nvPr>
        </p:nvGraphicFramePr>
        <p:xfrm>
          <a:off x="251520" y="1700808"/>
          <a:ext cx="871296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Районы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полугодие 2021г.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полугодие 2022г.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Динамика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Зеленодольский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+5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Кукморский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+1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Лаишевский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+1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5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Нурлатский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+1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Рыбнослободский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+1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3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3663" indent="0" algn="l" fontAlgn="t"/>
                      <a:r>
                        <a:rPr lang="ru-RU" sz="2400" b="0" i="0" u="none" strike="noStrike" dirty="0" smtClean="0">
                          <a:effectLst/>
                          <a:latin typeface="+mn-lt"/>
                        </a:rPr>
                        <a:t>Спасский</a:t>
                      </a:r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+1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3663" indent="0" algn="l" fontAlgn="t"/>
                      <a:endParaRPr lang="ru-RU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6926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7920880" cy="1512168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4800" i="1" spc="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Благодарю за внимание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9000" y="4797152"/>
            <a:ext cx="403244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Impact" panose="020B0806030902050204" pitchFamily="34" charset="0"/>
              </a:rPr>
              <a:t>А.П. Алексеев</a:t>
            </a:r>
          </a:p>
          <a:p>
            <a:r>
              <a:rPr lang="ru-RU" i="1" dirty="0">
                <a:solidFill>
                  <a:prstClr val="black"/>
                </a:solidFill>
                <a:latin typeface="Impact" panose="020B0806030902050204" pitchFamily="34" charset="0"/>
              </a:rPr>
              <a:t>Главный врач  ГАУЗ «Республиканский клинический противотуберкулезный диспансер</a:t>
            </a:r>
            <a:r>
              <a:rPr lang="ru-RU" i="1" dirty="0" smtClean="0">
                <a:solidFill>
                  <a:prstClr val="black"/>
                </a:solidFill>
                <a:latin typeface="Impact" panose="020B0806030902050204" pitchFamily="34" charset="0"/>
              </a:rPr>
              <a:t>»</a:t>
            </a:r>
          </a:p>
          <a:p>
            <a:endParaRPr lang="ru-RU" i="1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r>
              <a:rPr lang="en-US" i="1" dirty="0" smtClean="0">
                <a:solidFill>
                  <a:prstClr val="black"/>
                </a:solidFill>
                <a:latin typeface="Impact" panose="020B0806030902050204" pitchFamily="34" charset="0"/>
              </a:rPr>
              <a:t>E-mail:       Aleksey.Alekseev@tatar.ru</a:t>
            </a:r>
            <a:endParaRPr lang="en-US" i="1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r>
              <a:rPr lang="en-US" i="1" dirty="0" smtClean="0">
                <a:solidFill>
                  <a:prstClr val="black"/>
                </a:solidFill>
                <a:latin typeface="Impact" panose="020B0806030902050204" pitchFamily="34" charset="0"/>
              </a:rPr>
              <a:t>Tel:             +7(843)-</a:t>
            </a:r>
            <a:r>
              <a:rPr lang="ru-RU" i="1" dirty="0" smtClean="0">
                <a:solidFill>
                  <a:prstClr val="black"/>
                </a:solidFill>
                <a:latin typeface="Impact" panose="020B0806030902050204" pitchFamily="34" charset="0"/>
              </a:rPr>
              <a:t>20-30-141</a:t>
            </a:r>
            <a:endParaRPr lang="ru-RU" i="1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endParaRPr lang="ru-RU" sz="20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0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466658" y="5581775"/>
          <a:ext cx="4603681" cy="87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Агрызский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Кукморский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Пестречинский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Алькеевский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Лаишевский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Р.Слободский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Заинский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Новошешминский</a:t>
                      </a:r>
                      <a:endParaRPr lang="ru-RU" sz="1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44"/>
            <a:ext cx="1547663" cy="1509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30470"/>
            <a:ext cx="6342725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i="1" spc="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Охват </a:t>
            </a:r>
            <a:r>
              <a:rPr lang="ru-RU" sz="2000" b="1" i="1" spc="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профилактическими </a:t>
            </a:r>
            <a:r>
              <a:rPr lang="ru-RU" sz="2000" b="1" i="1" spc="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осмотрами </a:t>
            </a:r>
            <a:br>
              <a:rPr lang="ru-RU" sz="2000" b="1" i="1" spc="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spc="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(% от подлежащего населения)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631" y="1328075"/>
          <a:ext cx="5427465" cy="402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630" y="5165229"/>
            <a:ext cx="427533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Муниципальные районы РТ с низким</a:t>
            </a:r>
          </a:p>
          <a:p>
            <a:pPr>
              <a:defRPr/>
            </a:pP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уровнем 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охвата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профилактическими 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осмотрами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(%)</a:t>
            </a: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Мензелинский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89,4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Мамадышский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93,2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Аксубаевский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94,2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Черемшанский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94,9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Алексеевский -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95,0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Атнинский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96,3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4008" y="5045191"/>
            <a:ext cx="424898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Муниципальные 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районы РТ  с выполненным</a:t>
            </a:r>
          </a:p>
          <a:p>
            <a:pPr>
              <a:defRPr/>
            </a:pP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планом охвата профилактическими </a:t>
            </a: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осмотрами 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(%)</a:t>
            </a:r>
            <a:endParaRPr kumimoji="1" lang="ru-RU" sz="13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79516"/>
            <a:ext cx="4503059" cy="33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43"/>
            <a:ext cx="1804402" cy="1759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54689" cy="875184"/>
          </a:xfrm>
        </p:spPr>
        <p:txBody>
          <a:bodyPr>
            <a:noAutofit/>
          </a:bodyPr>
          <a:lstStyle/>
          <a:p>
            <a:pPr algn="ctr"/>
            <a:r>
              <a:rPr lang="ru-RU" sz="2000" b="1" i="1" spc="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Заболеваемость туберкулезом в Российской Федерации, Приволжском ФО и  Республике Татарстан </a:t>
            </a:r>
            <a:r>
              <a:rPr lang="ru-RU" sz="2000" b="1" i="1" spc="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i="1" spc="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spc="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000" b="1" i="1" spc="1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100 000 населения)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025822"/>
              </p:ext>
            </p:extLst>
          </p:nvPr>
        </p:nvGraphicFramePr>
        <p:xfrm>
          <a:off x="154253" y="1374147"/>
          <a:ext cx="8537338" cy="380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120" y="5005157"/>
            <a:ext cx="3249139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Муниципальные районы РТ с высокой </a:t>
            </a:r>
          </a:p>
          <a:p>
            <a:pPr>
              <a:defRPr/>
            </a:pP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заболеваемостью туберкулезом </a:t>
            </a: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Кайбицкий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– 61,1 (8)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Новошешминский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40,1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(5)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Атнинский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31,4 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(4)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Зеленодольский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– 29,6 (49)</a:t>
            </a:r>
            <a:endParaRPr kumimoji="1" lang="ru-RU" sz="13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Бавлинский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– 29,5 (10)</a:t>
            </a: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Лаишевский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– </a:t>
            </a:r>
            <a:r>
              <a:rPr kumimoji="1" lang="ru-RU" sz="1300" b="1" dirty="0">
                <a:solidFill>
                  <a:srgbClr val="FF0000"/>
                </a:solidFill>
                <a:latin typeface="Times New Roman" pitchFamily="18" charset="0"/>
              </a:rPr>
              <a:t>29,5 (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15)</a:t>
            </a: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FF0000"/>
                </a:solidFill>
                <a:latin typeface="Times New Roman" pitchFamily="18" charset="0"/>
              </a:rPr>
              <a:t>Тетюшский</a:t>
            </a:r>
            <a:r>
              <a:rPr kumimoji="1" lang="ru-RU" sz="1300" b="1" dirty="0" smtClean="0">
                <a:solidFill>
                  <a:srgbClr val="FF0000"/>
                </a:solidFill>
                <a:latin typeface="Times New Roman" pitchFamily="18" charset="0"/>
              </a:rPr>
              <a:t> – 28,5 (6)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30986" y="5030886"/>
            <a:ext cx="279183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Муниципальные 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районы РТ,  в которых заболеваемость туберкулезом не зарегистрирована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222822" y="5030886"/>
            <a:ext cx="273630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Муниципальные 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районы РТ  с низкой заболеваемостью туберкулезом </a:t>
            </a: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00B050"/>
                </a:solidFill>
                <a:latin typeface="Times New Roman" pitchFamily="18" charset="0"/>
              </a:rPr>
              <a:t>Актанышский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 – 3,5 (1)</a:t>
            </a:r>
            <a:endParaRPr kumimoji="1" lang="ru-RU" sz="1300" b="1" dirty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Алексеевский – 4,1 </a:t>
            </a: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(1) </a:t>
            </a: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00B050"/>
                </a:solidFill>
                <a:latin typeface="Times New Roman" pitchFamily="18" charset="0"/>
              </a:rPr>
              <a:t>Аксубаевский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 – 7,3 (2) </a:t>
            </a:r>
          </a:p>
          <a:p>
            <a:pPr>
              <a:defRPr/>
            </a:pPr>
            <a:r>
              <a:rPr kumimoji="1" lang="ru-RU" sz="1300" b="1" dirty="0" err="1">
                <a:solidFill>
                  <a:srgbClr val="00B050"/>
                </a:solidFill>
                <a:latin typeface="Times New Roman" pitchFamily="18" charset="0"/>
              </a:rPr>
              <a:t>Мензелинский</a:t>
            </a: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– </a:t>
            </a: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7,3 (2) </a:t>
            </a:r>
            <a:endParaRPr kumimoji="1" lang="ru-RU" sz="1300" b="1" dirty="0" smtClean="0">
              <a:solidFill>
                <a:srgbClr val="00B05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300" b="1" dirty="0" err="1" smtClean="0">
                <a:solidFill>
                  <a:srgbClr val="00B050"/>
                </a:solidFill>
                <a:latin typeface="Times New Roman" pitchFamily="18" charset="0"/>
              </a:rPr>
              <a:t>Заинский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 – 9,5 (5)	</a:t>
            </a:r>
            <a:endParaRPr kumimoji="1" lang="ru-RU" sz="13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0986" y="5749112"/>
            <a:ext cx="131831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Сабинский</a:t>
            </a:r>
            <a:endParaRPr kumimoji="1" lang="ru-RU" sz="13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44"/>
            <a:ext cx="1610604" cy="1431240"/>
          </a:xfrm>
          <a:prstGeom prst="rect">
            <a:avLst/>
          </a:prstGeom>
        </p:spPr>
      </p:pic>
      <p:graphicFrame>
        <p:nvGraphicFramePr>
          <p:cNvPr id="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02208748"/>
              </p:ext>
            </p:extLst>
          </p:nvPr>
        </p:nvGraphicFramePr>
        <p:xfrm>
          <a:off x="139119" y="1080511"/>
          <a:ext cx="8684121" cy="358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5230" y="-36055"/>
            <a:ext cx="7397044" cy="1196975"/>
          </a:xfrm>
        </p:spPr>
        <p:txBody>
          <a:bodyPr anchor="b"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Смертность от туберкулеза в Российской Федерации, </a:t>
            </a:r>
            <a:r>
              <a:rPr lang="ru-RU" sz="2000" b="1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Приволжском </a:t>
            </a:r>
            <a:r>
              <a:rPr lang="ru-RU" sz="2000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ФО и Республике </a:t>
            </a:r>
            <a:r>
              <a:rPr lang="ru-RU" sz="2000" b="1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Татарстан  </a:t>
            </a:r>
            <a:br>
              <a:rPr lang="ru-RU" sz="2000" b="1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000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100 000 населения)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699325"/>
            <a:ext cx="30999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Муниципальные районы РТ с высоким </a:t>
            </a:r>
          </a:p>
          <a:p>
            <a:pPr>
              <a:defRPr/>
            </a:pP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уровнем смертности от туберкулеза</a:t>
            </a:r>
            <a:r>
              <a:rPr kumimoji="1" lang="ru-RU" sz="1200" b="1" dirty="0" smtClean="0">
                <a:solidFill>
                  <a:srgbClr val="000040"/>
                </a:solidFill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kumimoji="1" lang="ru-RU" sz="1200" b="1" dirty="0" err="1" smtClean="0">
                <a:solidFill>
                  <a:srgbClr val="FF0000"/>
                </a:solidFill>
                <a:latin typeface="Times New Roman" pitchFamily="18" charset="0"/>
              </a:rPr>
              <a:t>Новошешминский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 – 8,0 (1) </a:t>
            </a:r>
            <a:endParaRPr kumimoji="1" lang="ru-RU" sz="1200" b="1" dirty="0" smtClean="0">
              <a:solidFill>
                <a:srgbClr val="00004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200" b="1" dirty="0">
                <a:solidFill>
                  <a:srgbClr val="FF0000"/>
                </a:solidFill>
                <a:latin typeface="Times New Roman" pitchFamily="18" charset="0"/>
              </a:rPr>
              <a:t>Лениногорский 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–   6,2 (5) </a:t>
            </a:r>
          </a:p>
          <a:p>
            <a:pPr>
              <a:defRPr/>
            </a:pPr>
            <a:r>
              <a:rPr kumimoji="1" lang="ru-RU" sz="1200" b="1" dirty="0" err="1">
                <a:solidFill>
                  <a:srgbClr val="FF0000"/>
                </a:solidFill>
                <a:latin typeface="Times New Roman" pitchFamily="18" charset="0"/>
              </a:rPr>
              <a:t>Агрызский</a:t>
            </a:r>
            <a:r>
              <a:rPr kumimoji="1" lang="ru-RU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–  5,8 (2)</a:t>
            </a:r>
            <a:endParaRPr kumimoji="1" lang="ru-RU" sz="1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kumimoji="1" lang="ru-RU" sz="1200" b="1" dirty="0" err="1">
                <a:solidFill>
                  <a:srgbClr val="FF0000"/>
                </a:solidFill>
                <a:latin typeface="Times New Roman" pitchFamily="18" charset="0"/>
              </a:rPr>
              <a:t>Заинский</a:t>
            </a:r>
            <a:r>
              <a:rPr kumimoji="1" lang="ru-RU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– 5,7 (3)</a:t>
            </a:r>
          </a:p>
          <a:p>
            <a:pPr>
              <a:defRPr/>
            </a:pPr>
            <a:r>
              <a:rPr kumimoji="1" lang="ru-RU" sz="1200" b="1" dirty="0" err="1">
                <a:solidFill>
                  <a:srgbClr val="FF0000"/>
                </a:solidFill>
                <a:latin typeface="Times New Roman" pitchFamily="18" charset="0"/>
              </a:rPr>
              <a:t>Муслюмовский</a:t>
            </a:r>
            <a:r>
              <a:rPr kumimoji="1" lang="ru-RU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–  5,2 (1)</a:t>
            </a:r>
          </a:p>
          <a:p>
            <a:pPr>
              <a:defRPr/>
            </a:pPr>
            <a:r>
              <a:rPr kumimoji="1" lang="ru-RU" sz="1200" b="1" dirty="0" err="1">
                <a:solidFill>
                  <a:srgbClr val="FF0000"/>
                </a:solidFill>
                <a:latin typeface="Times New Roman" pitchFamily="18" charset="0"/>
              </a:rPr>
              <a:t>Тетюшский</a:t>
            </a:r>
            <a:r>
              <a:rPr kumimoji="1" lang="ru-RU" sz="1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– 4,7 (1)</a:t>
            </a:r>
          </a:p>
          <a:p>
            <a:pPr>
              <a:defRPr/>
            </a:pPr>
            <a:r>
              <a:rPr kumimoji="1" lang="ru-RU" sz="1200" b="1" dirty="0">
                <a:solidFill>
                  <a:srgbClr val="FF0000"/>
                </a:solidFill>
                <a:latin typeface="Times New Roman" pitchFamily="18" charset="0"/>
              </a:rPr>
              <a:t>Альметьевский 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– 4,3 (9)</a:t>
            </a:r>
            <a:r>
              <a:rPr kumimoji="1" lang="ru-RU" sz="1200" b="1" dirty="0" smtClean="0">
                <a:solidFill>
                  <a:srgbClr val="000040"/>
                </a:solidFill>
                <a:latin typeface="Times New Roman" pitchFamily="18" charset="0"/>
              </a:rPr>
              <a:t>	 </a:t>
            </a:r>
          </a:p>
          <a:p>
            <a:pPr>
              <a:defRPr/>
            </a:pPr>
            <a:r>
              <a:rPr kumimoji="1" lang="ru-RU" sz="1200" b="1" dirty="0">
                <a:solidFill>
                  <a:srgbClr val="FF0000"/>
                </a:solidFill>
                <a:latin typeface="Times New Roman" pitchFamily="18" charset="0"/>
              </a:rPr>
              <a:t>Высокогорский </a:t>
            </a:r>
            <a:r>
              <a:rPr kumimoji="1" lang="ru-RU" sz="1200" b="1" dirty="0" smtClean="0">
                <a:solidFill>
                  <a:srgbClr val="FF0000"/>
                </a:solidFill>
                <a:latin typeface="Times New Roman" pitchFamily="18" charset="0"/>
              </a:rPr>
              <a:t>– 3,8 (2)</a:t>
            </a:r>
            <a:r>
              <a:rPr kumimoji="1" lang="ru-RU" sz="1200" b="1" dirty="0" smtClean="0">
                <a:solidFill>
                  <a:srgbClr val="000040"/>
                </a:solidFill>
                <a:latin typeface="Times New Roman" pitchFamily="18" charset="0"/>
              </a:rPr>
              <a:t>	</a:t>
            </a:r>
            <a:endParaRPr kumimoji="1" lang="ru-RU" sz="1200" b="1" dirty="0">
              <a:solidFill>
                <a:srgbClr val="000040"/>
              </a:solidFill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14228" y="4699325"/>
            <a:ext cx="59297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Муниципальные 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районы РТ,  в которых смертность </a:t>
            </a:r>
            <a:r>
              <a:rPr kumimoji="1" lang="ru-RU" sz="1300" b="1" dirty="0">
                <a:solidFill>
                  <a:srgbClr val="00B050"/>
                </a:solidFill>
                <a:latin typeface="Times New Roman" pitchFamily="18" charset="0"/>
              </a:rPr>
              <a:t>от туберкулеза </a:t>
            </a:r>
            <a:r>
              <a:rPr kumimoji="1" lang="ru-RU" sz="1300" b="1" dirty="0" smtClean="0">
                <a:solidFill>
                  <a:srgbClr val="00B050"/>
                </a:solidFill>
                <a:latin typeface="Times New Roman" pitchFamily="18" charset="0"/>
              </a:rPr>
              <a:t> не зарегистрирована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3282" y="5191768"/>
            <a:ext cx="119763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Аксубаевский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Актанышский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Алексеевский</a:t>
            </a: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Алькеевский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Апастовский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Арский</a:t>
            </a:r>
          </a:p>
          <a:p>
            <a:r>
              <a:rPr lang="ru-RU" sz="1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Атнинский</a:t>
            </a:r>
            <a:endParaRPr lang="ru-RU" sz="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7280" y="5165229"/>
            <a:ext cx="15935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Бавлинский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Балтасинский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Буинский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Верхнеуслонский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Дрожжановский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Кайбицкий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Камско-</a:t>
            </a:r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Устьинский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Кукморский</a:t>
            </a:r>
            <a:endParaRPr lang="ru-RU" sz="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8883" y="5179278"/>
            <a:ext cx="147604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Мамадышский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Менделеевский</a:t>
            </a: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Мензелинский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Нурлатский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Пестречинский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Рыбнослободский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Сабинский</a:t>
            </a:r>
          </a:p>
          <a:p>
            <a:r>
              <a:rPr lang="ru-RU" sz="1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2842" y="5169953"/>
            <a:ext cx="12751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Тюлячинский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Черемшанский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Чистопольский</a:t>
            </a:r>
            <a:endParaRPr lang="ru-RU" sz="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Ютазинский</a:t>
            </a:r>
            <a:endParaRPr lang="ru-RU" sz="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43"/>
            <a:ext cx="1943100" cy="18951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066857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i="1" spc="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Смертность больных туберкулезом  </a:t>
            </a:r>
            <a:br>
              <a:rPr lang="ru-RU" sz="2000" b="1" i="1" spc="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spc="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(на 100 000 населения)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527405"/>
              </p:ext>
            </p:extLst>
          </p:nvPr>
        </p:nvGraphicFramePr>
        <p:xfrm>
          <a:off x="1403648" y="1052736"/>
          <a:ext cx="727280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77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67743" y="428287"/>
            <a:ext cx="6862609" cy="89195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Структура впервые выявленных больных туберкулезом (отчетная форма №33)</a:t>
            </a:r>
            <a:endParaRPr lang="ru-RU" sz="2000" b="1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Объект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-324544" y="1556792"/>
          <a:ext cx="4392488" cy="515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3542"/>
            <a:ext cx="1934814" cy="1887102"/>
          </a:xfrm>
          <a:prstGeom prst="rect">
            <a:avLst/>
          </a:prstGeom>
        </p:spPr>
      </p:pic>
      <p:graphicFrame>
        <p:nvGraphicFramePr>
          <p:cNvPr id="8" name="Объект 12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6228184" y="1556792"/>
          <a:ext cx="4808753" cy="491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Объект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059832" y="1700807"/>
          <a:ext cx="3286716" cy="520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716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406" y="28489"/>
            <a:ext cx="7590066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Распространенность сочетанной патологии (ТБ+ВИЧ) и смертность больных туберкулезом от СПИД</a:t>
            </a:r>
            <a:b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(на 100 000 населения, ф.33)</a:t>
            </a:r>
            <a:endParaRPr lang="ru-RU" sz="2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900" y="22084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Охват флюорографическими осмотрами </a:t>
            </a:r>
            <a:b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населения старше 15 лет Республики Татарстан  </a:t>
            </a:r>
            <a:b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 полугодии 2020 – 2022г.г. (% от годового плана)</a:t>
            </a:r>
            <a:endParaRPr lang="ru-RU" sz="20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910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-85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Заболеваемость туберкулезом в Республике Татарстан  </a:t>
            </a:r>
            <a:b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полугодии 2020 – 2022г.г. (</a:t>
            </a:r>
            <a:r>
              <a:rPr lang="ru-RU" sz="2000" b="1" i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абс</a:t>
            </a:r>
            <a:r>
              <a:rPr lang="ru-RU" sz="2000" b="1" i="1" dirty="0" smtClean="0">
                <a:latin typeface="Tahoma" panose="020B0604030504040204" pitchFamily="34" charset="0"/>
                <a:cs typeface="Tahoma" panose="020B0604030504040204" pitchFamily="34" charset="0"/>
              </a:rPr>
              <a:t>.(на 100 тыс. нас.)</a:t>
            </a:r>
            <a:endParaRPr lang="ru-RU" sz="20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003359"/>
              </p:ext>
            </p:extLst>
          </p:nvPr>
        </p:nvGraphicFramePr>
        <p:xfrm>
          <a:off x="628650" y="169068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9"/>
            <a:ext cx="1230406" cy="12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9133</TotalTime>
  <Words>821</Words>
  <Application>Microsoft Office PowerPoint</Application>
  <PresentationFormat>Экран (4:3)</PresentationFormat>
  <Paragraphs>307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Impact</vt:lpstr>
      <vt:lpstr>Tahoma</vt:lpstr>
      <vt:lpstr>Times New Roman</vt:lpstr>
      <vt:lpstr>Тема Office</vt:lpstr>
      <vt:lpstr>Эпидемиологическая ситуация по туберкулезу в Республике Татарстан  по итогам 2021 года и  I полугодия 2022 года </vt:lpstr>
      <vt:lpstr>Охват профилактическими осмотрами  (% от подлежащего населения)</vt:lpstr>
      <vt:lpstr>Заболеваемость туберкулезом в Российской Федерации, Приволжском ФО и  Республике Татарстан  (на 100 000 населения)</vt:lpstr>
      <vt:lpstr>Смертность от туберкулеза в Российской Федерации,  Приволжском ФО и Республике Татарстан   (на 100 000 населения)</vt:lpstr>
      <vt:lpstr>Смертность больных туберкулезом   (на 100 000 населения)</vt:lpstr>
      <vt:lpstr>Структура впервые выявленных больных туберкулезом (отчетная форма №33)</vt:lpstr>
      <vt:lpstr>Распространенность сочетанной патологии (ТБ+ВИЧ) и смертность больных туберкулезом от СПИД  (на 100 000 населения, ф.33)</vt:lpstr>
      <vt:lpstr>Охват флюорографическими осмотрами  населения старше 15 лет Республики Татарстан   в I полугодии 2020 – 2022г.г. (% от годового плана)</vt:lpstr>
      <vt:lpstr>Заболеваемость туберкулезом в Республике Татарстан   в I полугодии 2020 – 2022г.г. (абс.(на 100 тыс. нас.)</vt:lpstr>
      <vt:lpstr>Муниципальные районы РТ со значительным  снижением заболеваемости туберкулезом (абс.)</vt:lpstr>
      <vt:lpstr>Доля впервые выявленных больных туберкулезом по способам выявления  в I полугодии 2021 – 2022 г.г. (%)</vt:lpstr>
      <vt:lpstr>Посмертное выявление туберкулеза в I полугодии 2022 года</vt:lpstr>
      <vt:lpstr>Показатель запущенности туберкулеза в муниципальных районах РТ  в I полугодии 2022 г. (%)</vt:lpstr>
      <vt:lpstr>Смертность от туберкулеза в Республике Татарстан   в I полугодии 2020 – 2022гг. (абс.(на 100 тыс. нас.))</vt:lpstr>
      <vt:lpstr>Муниципальные районы РТ с ростом смертности от туберкулеза (абс.)</vt:lpstr>
      <vt:lpstr>   Благодарю за внимание !</vt:lpstr>
    </vt:vector>
  </TitlesOfParts>
  <Manager/>
  <Company>ГУЗ "РКПД"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Karimova</dc:creator>
  <cp:keywords/>
  <dc:description/>
  <cp:lastModifiedBy>Иксанов Ирек Ярхамович</cp:lastModifiedBy>
  <cp:revision>885</cp:revision>
  <cp:lastPrinted>2021-02-12T09:58:12Z</cp:lastPrinted>
  <dcterms:created xsi:type="dcterms:W3CDTF">2013-02-19T05:20:42Z</dcterms:created>
  <dcterms:modified xsi:type="dcterms:W3CDTF">2022-07-11T08:02:17Z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TC010690781049</vt:lpwstr>
  </property>
</Properties>
</file>