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03" autoAdjust="0"/>
  </p:normalViewPr>
  <p:slideViewPr>
    <p:cSldViewPr snapToGrid="0">
      <p:cViewPr varScale="1">
        <p:scale>
          <a:sx n="80" d="100"/>
          <a:sy n="80" d="100"/>
        </p:scale>
        <p:origin x="-96" y="-5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839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12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831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866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6118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852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347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836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443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843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11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140288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063293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74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743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975219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97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3C59630-7843-4B78-9D33-E9648EF50FB5}" type="datetimeFigureOut">
              <a:rPr lang="ru-RU" smtClean="0"/>
              <a:pPr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AB996F6-02D2-4AF4-BED8-8D5EE897C7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0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  <p:sldLayoutId id="2147483868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_________Microsoft_Word1.doc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7104" y="1806766"/>
            <a:ext cx="10099343" cy="353641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Санитарно-гигиенические </a:t>
            </a:r>
            <a:r>
              <a:rPr lang="ru-RU" sz="40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требования к буфетным </a:t>
            </a:r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отделений</a:t>
            </a:r>
            <a:endParaRPr lang="ru-RU" sz="40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0017" y="561860"/>
            <a:ext cx="9653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Обучающий семинар на тему «Требования к организации лечебного питания и соблюдения санитарно-дезинфекционного режима в пищеблоке и буфетных»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3388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5170" y="552734"/>
            <a:ext cx="1147776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/>
              <a:t>Форма N 23-МЗ</a:t>
            </a:r>
            <a:endParaRPr lang="ru-RU" sz="2000" dirty="0"/>
          </a:p>
          <a:p>
            <a:pPr algn="ctr"/>
            <a:r>
              <a:rPr lang="ru-RU" sz="2000" b="1" dirty="0"/>
              <a:t>Раздаточная ведомость</a:t>
            </a:r>
            <a:endParaRPr lang="ru-RU" sz="2000" dirty="0"/>
          </a:p>
          <a:p>
            <a:r>
              <a:rPr lang="ru-RU" sz="2000" dirty="0"/>
              <a:t> </a:t>
            </a:r>
          </a:p>
          <a:p>
            <a:pPr algn="ctr"/>
            <a:r>
              <a:rPr lang="ru-RU" sz="2000" dirty="0"/>
              <a:t>На отпуск отделениям рационов питания</a:t>
            </a:r>
          </a:p>
          <a:p>
            <a:pPr algn="ctr"/>
            <a:r>
              <a:rPr lang="ru-RU" sz="2000" dirty="0"/>
              <a:t>(прием пищи: завтрак, обед, ужин и т.д.)</a:t>
            </a:r>
          </a:p>
          <a:p>
            <a:pPr algn="ctr"/>
            <a:r>
              <a:rPr lang="ru-RU" sz="2000" dirty="0"/>
              <a:t>________ 20__ г</a:t>
            </a:r>
            <a:r>
              <a:rPr lang="ru-RU" sz="2000" dirty="0" smtClean="0"/>
              <a:t>.</a:t>
            </a:r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r>
              <a:rPr lang="ru-RU" sz="2000" dirty="0"/>
              <a:t>Медицинская сестра диетическая ______        </a:t>
            </a:r>
            <a:r>
              <a:rPr lang="ru-RU" sz="2000" dirty="0" err="1"/>
              <a:t>Зав.производством</a:t>
            </a:r>
            <a:r>
              <a:rPr lang="ru-RU" sz="2000" dirty="0"/>
              <a:t> (шеф-повар) </a:t>
            </a:r>
            <a:r>
              <a:rPr lang="ru-RU" sz="2000" dirty="0" smtClean="0"/>
              <a:t>_____</a:t>
            </a:r>
            <a:endParaRPr lang="ru-RU" sz="2000" dirty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091557"/>
              </p:ext>
            </p:extLst>
          </p:nvPr>
        </p:nvGraphicFramePr>
        <p:xfrm>
          <a:off x="807724" y="2822786"/>
          <a:ext cx="11145213" cy="2003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159"/>
                <a:gridCol w="1478280"/>
                <a:gridCol w="575632"/>
                <a:gridCol w="1238357"/>
                <a:gridCol w="1238357"/>
                <a:gridCol w="635734"/>
                <a:gridCol w="1447800"/>
                <a:gridCol w="1356360"/>
                <a:gridCol w="151353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отделения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больных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блюд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Вес одной порции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вес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Расписка в получении (буфетчицы)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36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5342" y="1201003"/>
            <a:ext cx="1027676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При выдаче завтраков, обедов и ужинов работники отделений расписываются в их получении. Ведомость подписывается медицинской сестрой диетической и зав</a:t>
            </a:r>
            <a:r>
              <a:rPr lang="ru-RU" sz="2400" dirty="0" smtClean="0"/>
              <a:t>. производством </a:t>
            </a:r>
            <a:r>
              <a:rPr lang="ru-RU" sz="2400" dirty="0"/>
              <a:t>(шеф-поваром</a:t>
            </a:r>
            <a:r>
              <a:rPr lang="ru-RU" sz="2400" dirty="0" smtClean="0"/>
              <a:t>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Дополнительное </a:t>
            </a:r>
            <a:r>
              <a:rPr lang="ru-RU" sz="2400" dirty="0"/>
              <a:t>питание, назначаемое в отделении к диетическим рационам, оформляется в двух экземплярах, подписывается лечащим врачом, заведующим отделения и утверждается главным врачом ЛПУ.  Первый передается на пищеблок, </a:t>
            </a:r>
            <a:r>
              <a:rPr lang="ru-RU" sz="2400" dirty="0" smtClean="0"/>
              <a:t>другой - </a:t>
            </a:r>
            <a:r>
              <a:rPr lang="ru-RU" sz="2400" dirty="0"/>
              <a:t>сохраняется в истории </a:t>
            </a:r>
            <a:r>
              <a:rPr lang="ru-RU" sz="2400" dirty="0" smtClean="0"/>
              <a:t>болезни.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Раздачу </a:t>
            </a:r>
            <a:r>
              <a:rPr lang="ru-RU" sz="2400" dirty="0"/>
              <a:t>готовой пищи производят не позднее 2-х часов после ее приготовления, включая и время доставки пищи в </a:t>
            </a:r>
            <a:r>
              <a:rPr lang="ru-RU" sz="2400" dirty="0" smtClean="0"/>
              <a:t>отделение.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Категорически </a:t>
            </a:r>
            <a:r>
              <a:rPr lang="ru-RU" sz="2400" dirty="0"/>
              <a:t>запрещается оставлять в буфетных остатки пищи после ее раздачи, а также смешивать пищевые остатки со свежими блюдами.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679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582" y="513029"/>
            <a:ext cx="1054971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Раздачу пищи больным производят буфетчицы и дежурные медицинские сестры отделения. Раздачу пищи надлежит осуществлять только в халате с маркировкой "Для раздачи пищи", который находится в буфетной и меняется ежедневно. Перед и после раздачи пищи проводится обработка рук.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Технический персонал, занятый уборкой палат и других помещений отделения, к раздаче не допускается. Питание всех больных отделения, за исключением  тяжелобольных, проводят в специально выделенном помещении - столовой.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Категорически запрещается использование на пищеблоке и в буфетных отделениях эмалированной посуды (ведер, кастрюль) для перевозки и хранения готовой пищи и пищевых продуктов</a:t>
            </a:r>
            <a:r>
              <a:rPr lang="ru-RU" sz="24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Температура блюд при </a:t>
            </a:r>
            <a:r>
              <a:rPr lang="ru-RU" sz="2400" dirty="0" smtClean="0"/>
              <a:t>раздаче:</a:t>
            </a:r>
          </a:p>
          <a:p>
            <a:r>
              <a:rPr lang="ru-RU" sz="2400" dirty="0"/>
              <a:t>	</a:t>
            </a:r>
            <a:r>
              <a:rPr lang="ru-RU" sz="2400" dirty="0" smtClean="0"/>
              <a:t>Первые </a:t>
            </a:r>
            <a:r>
              <a:rPr lang="ru-RU" sz="2400" dirty="0"/>
              <a:t>блюда - не ниже </a:t>
            </a:r>
            <a:r>
              <a:rPr lang="ru-RU" sz="2400" dirty="0" smtClean="0"/>
              <a:t>75</a:t>
            </a:r>
            <a:r>
              <a:rPr lang="ru-RU" sz="2400" baseline="30000" dirty="0" smtClean="0"/>
              <a:t>0</a:t>
            </a:r>
            <a:r>
              <a:rPr lang="ru-RU" sz="2400" dirty="0" smtClean="0"/>
              <a:t>С                            Выписка </a:t>
            </a:r>
            <a:r>
              <a:rPr lang="ru-RU" sz="2400" dirty="0"/>
              <a:t>из </a:t>
            </a:r>
            <a:endParaRPr lang="ru-RU" sz="2400" dirty="0" smtClean="0"/>
          </a:p>
          <a:p>
            <a:r>
              <a:rPr lang="ru-RU" sz="2400" dirty="0" smtClean="0"/>
              <a:t>	 Вторые блюда и гарниры  - не ниже 65</a:t>
            </a:r>
            <a:r>
              <a:rPr lang="ru-RU" sz="2400" baseline="30000" dirty="0" smtClean="0"/>
              <a:t>0</a:t>
            </a:r>
            <a:r>
              <a:rPr lang="ru-RU" sz="2400" dirty="0" smtClean="0"/>
              <a:t>С 	   </a:t>
            </a:r>
            <a:r>
              <a:rPr lang="ru-RU" sz="2400" dirty="0" err="1" smtClean="0"/>
              <a:t>СаН</a:t>
            </a:r>
            <a:r>
              <a:rPr lang="ru-RU" sz="2400" dirty="0" smtClean="0"/>
              <a:t> </a:t>
            </a:r>
            <a:r>
              <a:rPr lang="ru-RU" sz="2400" dirty="0" err="1" smtClean="0"/>
              <a:t>ПиН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	 Третьи </a:t>
            </a:r>
            <a:r>
              <a:rPr lang="ru-RU" sz="2400" dirty="0"/>
              <a:t>блюда - не выше </a:t>
            </a:r>
            <a:r>
              <a:rPr lang="ru-RU" sz="2400" dirty="0" smtClean="0"/>
              <a:t>14</a:t>
            </a:r>
            <a:r>
              <a:rPr lang="ru-RU" sz="2400" baseline="30000" dirty="0" smtClean="0"/>
              <a:t>0</a:t>
            </a:r>
            <a:r>
              <a:rPr lang="ru-RU" sz="2400" dirty="0" smtClean="0"/>
              <a:t>С                            2.3.6.1079-01</a:t>
            </a:r>
            <a:endParaRPr lang="ru-RU" sz="2400" dirty="0"/>
          </a:p>
        </p:txBody>
      </p:sp>
      <p:sp>
        <p:nvSpPr>
          <p:cNvPr id="6" name="AutoShape 4"/>
          <p:cNvSpPr>
            <a:spLocks/>
          </p:cNvSpPr>
          <p:nvPr/>
        </p:nvSpPr>
        <p:spPr bwMode="auto">
          <a:xfrm>
            <a:off x="7833815" y="5281684"/>
            <a:ext cx="454025" cy="1105467"/>
          </a:xfrm>
          <a:prstGeom prst="rightBrace">
            <a:avLst>
              <a:gd name="adj1" fmla="val 16375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89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2513" y="108133"/>
            <a:ext cx="10863617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4000" b="1" i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Дезинфекция посуды и пищевых </a:t>
            </a:r>
            <a:r>
              <a:rPr lang="ru-RU" sz="4000" b="1" i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отходов</a:t>
            </a:r>
            <a:endParaRPr lang="ru-RU" sz="4000" b="1" i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/>
              <a:t>Требования к технологии и последовательности обработки посуды от больных: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освобождение от остатков пищи;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дезинфекция </a:t>
            </a:r>
            <a:r>
              <a:rPr lang="ru-RU" sz="2400" dirty="0"/>
              <a:t>посуды химическим  способом по режимам туберкулезной  инфекций  (замачивание в дезинфицирующем растворе</a:t>
            </a:r>
            <a:r>
              <a:rPr lang="ru-RU" sz="2400" dirty="0" smtClean="0"/>
              <a:t>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обеззараживание остатков пищи от больного;</a:t>
            </a:r>
            <a:endParaRPr lang="ru-RU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тщательная мойка в первой секции ванны в горячей воде, не ниже 40</a:t>
            </a:r>
            <a:r>
              <a:rPr lang="ru-RU" sz="2400" baseline="30000" dirty="0"/>
              <a:t>0</a:t>
            </a:r>
            <a:r>
              <a:rPr lang="ru-RU" sz="2400" dirty="0"/>
              <a:t>С с добавлением обезжиривающих и моющих средств;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тщательное ополаскивание </a:t>
            </a:r>
            <a:r>
              <a:rPr lang="ru-RU" sz="2400" dirty="0"/>
              <a:t>во второй секции </a:t>
            </a:r>
            <a:r>
              <a:rPr lang="ru-RU" sz="2400" dirty="0" smtClean="0"/>
              <a:t>ванны;</a:t>
            </a:r>
            <a:endParaRPr lang="ru-RU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 в третьей секции ванны – </a:t>
            </a:r>
            <a:r>
              <a:rPr lang="ru-RU" sz="2400" dirty="0" smtClean="0"/>
              <a:t>промывание  </a:t>
            </a:r>
            <a:r>
              <a:rPr lang="ru-RU" sz="2400" dirty="0"/>
              <a:t>горячей проточной водой с температурой не ниже 65</a:t>
            </a:r>
            <a:r>
              <a:rPr lang="ru-RU" sz="2400" baseline="30000" dirty="0"/>
              <a:t>0</a:t>
            </a:r>
            <a:r>
              <a:rPr lang="ru-RU" sz="2400" dirty="0"/>
              <a:t>С, с помощью гибкого шланга с душевой насадкой;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высушивание на сетках, решетчатых полках, стеллажах;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400" dirty="0"/>
              <a:t>прожарка в сухожаровом шкафу по режиму: 180</a:t>
            </a:r>
            <a:r>
              <a:rPr lang="ru-RU" sz="2400" baseline="30000" dirty="0"/>
              <a:t>0</a:t>
            </a:r>
            <a:r>
              <a:rPr lang="ru-RU" sz="2400" dirty="0"/>
              <a:t>С – 60 мин.</a:t>
            </a:r>
          </a:p>
          <a:p>
            <a:pPr lvl="0"/>
            <a:endParaRPr lang="ru-RU" sz="4000" i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47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7062" y="627796"/>
            <a:ext cx="113549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dirty="0"/>
              <a:t>Мытье посуды производят с учетом её назначения и </a:t>
            </a:r>
            <a:r>
              <a:rPr lang="ru-RU" sz="2200" dirty="0" smtClean="0"/>
              <a:t>загрязнения: сначала (либо с одной стороны) - кружки(стаканы</a:t>
            </a:r>
            <a:r>
              <a:rPr lang="ru-RU" sz="2200" dirty="0"/>
              <a:t>) и чайные ложки, </a:t>
            </a:r>
            <a:r>
              <a:rPr lang="ru-RU" sz="2200" dirty="0" smtClean="0"/>
              <a:t>затем (либо с другой стороны) -  </a:t>
            </a:r>
            <a:r>
              <a:rPr lang="ru-RU" sz="2200" dirty="0"/>
              <a:t>тарелки, </a:t>
            </a:r>
            <a:r>
              <a:rPr lang="ru-RU" sz="2200" dirty="0" smtClean="0"/>
              <a:t>столовые </a:t>
            </a:r>
            <a:r>
              <a:rPr lang="ru-RU" sz="2200" dirty="0"/>
              <a:t>приборы. Ведра, кастрюли </a:t>
            </a:r>
            <a:r>
              <a:rPr lang="ru-RU" sz="2200" dirty="0" smtClean="0"/>
              <a:t>моют </a:t>
            </a:r>
            <a:r>
              <a:rPr lang="ru-RU" sz="2200" dirty="0"/>
              <a:t>отдельно.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dirty="0"/>
              <a:t> </a:t>
            </a:r>
            <a:r>
              <a:rPr lang="ru-RU" sz="2200" dirty="0" smtClean="0"/>
              <a:t>Остатки </a:t>
            </a:r>
            <a:r>
              <a:rPr lang="ru-RU" sz="2200" dirty="0"/>
              <a:t>пищи (пищевые отходы) </a:t>
            </a:r>
            <a:r>
              <a:rPr lang="ru-RU" sz="2200" dirty="0" smtClean="0"/>
              <a:t>обеззараживают </a:t>
            </a:r>
            <a:r>
              <a:rPr lang="ru-RU" sz="2200" dirty="0"/>
              <a:t>как медицинские отходы класса </a:t>
            </a:r>
            <a:r>
              <a:rPr lang="ru-RU" sz="2200" dirty="0" smtClean="0"/>
              <a:t>В </a:t>
            </a:r>
            <a:r>
              <a:rPr lang="ru-RU" sz="2200" dirty="0"/>
              <a:t>химическим или физическим методом, в соответствии с требованиями СанПиН 2.1.7.2790-10 "Санитарно-эпидемиологические требования к обращению с медицинскими отходами".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dirty="0"/>
              <a:t>На емкость для пищевых отходов надевается мешок для отходов </a:t>
            </a:r>
            <a:r>
              <a:rPr lang="ru-RU" sz="2200" dirty="0" smtClean="0"/>
              <a:t>класса В </a:t>
            </a:r>
            <a:r>
              <a:rPr lang="ru-RU" sz="2200" dirty="0"/>
              <a:t>(красный), После заполнения пакета не более чем на ¾ проводится их обеззараживание химическим методом, т.е. </a:t>
            </a:r>
            <a:r>
              <a:rPr lang="ru-RU" sz="2200" dirty="0" smtClean="0"/>
              <a:t>воздействием дезинфицирующих средств </a:t>
            </a:r>
            <a:r>
              <a:rPr lang="ru-RU" sz="2200" dirty="0"/>
              <a:t>в соответствующих режимах</a:t>
            </a:r>
            <a:r>
              <a:rPr lang="ru-RU" sz="22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dirty="0"/>
              <a:t>Для обработки посуды необходимо использовать моющие, чистящие и дезинфицирующие средства, разрешенные к применению в установленном порядке</a:t>
            </a:r>
            <a:r>
              <a:rPr lang="ru-RU" sz="22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dirty="0" smtClean="0"/>
              <a:t>Ветошь </a:t>
            </a:r>
            <a:r>
              <a:rPr lang="ru-RU" sz="2200" dirty="0"/>
              <a:t>для протирки столов после окончания работы </a:t>
            </a:r>
            <a:r>
              <a:rPr lang="ru-RU" sz="2200" dirty="0" smtClean="0"/>
              <a:t>дезинфицируют </a:t>
            </a:r>
            <a:r>
              <a:rPr lang="ru-RU" sz="2200" dirty="0"/>
              <a:t>по режиму уборочного инвентаря, промывают проточной </a:t>
            </a:r>
            <a:r>
              <a:rPr lang="ru-RU" sz="2200" dirty="0" smtClean="0"/>
              <a:t>водой и утилизируют.</a:t>
            </a:r>
            <a:endParaRPr lang="ru-RU" sz="2200" dirty="0"/>
          </a:p>
          <a:p>
            <a:r>
              <a:rPr lang="ru-RU" sz="2400" dirty="0"/>
              <a:t> 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5771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4134" y="2565780"/>
            <a:ext cx="111534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cap="all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r>
              <a:rPr lang="ru-RU" sz="6000" b="1" i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!!!</a:t>
            </a:r>
            <a:endParaRPr lang="ru-RU" sz="6000" b="1" i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782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194" y="117693"/>
            <a:ext cx="1135493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40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Оборудование </a:t>
            </a:r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буфетных</a:t>
            </a:r>
            <a:endParaRPr lang="ru-RU" sz="4000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/>
              <a:t> </a:t>
            </a:r>
          </a:p>
          <a:p>
            <a:r>
              <a:rPr lang="ru-RU" sz="2000" dirty="0"/>
              <a:t>Помещения буфетных при отделениях ЛПУ должны быть обеспечены: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Холодной </a:t>
            </a:r>
            <a:r>
              <a:rPr lang="ru-RU" sz="2000" dirty="0"/>
              <a:t>и горячей проточной водой. Независимо от наличия сети горячего водоснабжения,  буфетные должны быть оборудованы электрическими кипятильниками, водонагревателями  непрерывного действия;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Трех/пяти - секционными моечными ваннами, которые подключаются к канализации;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Моющими и  дезинфицирующими средствами, емкостями для дезинфицирующих растворов и т.д.;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Сетками для сушки посуды, приборов;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Шкафами/стеллажами  </a:t>
            </a:r>
            <a:r>
              <a:rPr lang="ru-RU" sz="2000" dirty="0"/>
              <a:t>для хранения столовой посуды;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Столом с гигиеническим покрытием для раздачи пищи;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Столом для грязной посуды;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Комплектом посуды из расчета на одного больного: одна глубокая, мелкая и десертная тарелки, вилка, ложки (столовая и чайная); кружка, а в детских отделениях с запасом, согласно табелю оснащения.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199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3801" y="732991"/>
            <a:ext cx="1027840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dirty="0"/>
              <a:t>Ответственность за сохранность  оборудования  пищеблока и буфетных </a:t>
            </a:r>
            <a:r>
              <a:rPr lang="ru-RU" sz="3600" dirty="0" smtClean="0"/>
              <a:t>отделений несет</a:t>
            </a:r>
            <a:r>
              <a:rPr lang="ru-RU" sz="3600" dirty="0"/>
              <a:t> </a:t>
            </a:r>
            <a:r>
              <a:rPr lang="ru-RU" sz="3600" dirty="0" smtClean="0"/>
              <a:t>санитарка-буфетчица. </a:t>
            </a:r>
          </a:p>
          <a:p>
            <a:pPr>
              <a:lnSpc>
                <a:spcPct val="150000"/>
              </a:lnSpc>
            </a:pPr>
            <a:r>
              <a:rPr lang="ru-RU" sz="3600" dirty="0" smtClean="0"/>
              <a:t>Контроль осуществляют </a:t>
            </a:r>
            <a:r>
              <a:rPr lang="ru-RU" sz="3600" dirty="0"/>
              <a:t>старшая медицинская </a:t>
            </a:r>
            <a:r>
              <a:rPr lang="ru-RU" sz="3600" dirty="0" smtClean="0"/>
              <a:t>сестра и </a:t>
            </a:r>
            <a:r>
              <a:rPr lang="ru-RU" sz="3600" dirty="0"/>
              <a:t>заведующий структурным подразделением</a:t>
            </a:r>
            <a:r>
              <a:rPr lang="ru-RU" sz="3600" dirty="0" smtClean="0"/>
              <a:t>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01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4967" y="109183"/>
            <a:ext cx="11150221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6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Санитарно-дезинфекционный режим в </a:t>
            </a: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буфетных. Цветовое кодирование.</a:t>
            </a:r>
          </a:p>
          <a:p>
            <a:pPr algn="ctr"/>
            <a:endParaRPr lang="ru-RU" sz="36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/>
              <a:t>	</a:t>
            </a:r>
            <a:r>
              <a:rPr lang="ru-RU" sz="2300" dirty="0" smtClean="0"/>
              <a:t>В </a:t>
            </a:r>
            <a:r>
              <a:rPr lang="ru-RU" sz="2300" dirty="0"/>
              <a:t>буфетных перед началом смены проводится текущая уборка разрешенным дезинфицирующим средством по соответствующему режиму, далее - после каждой раздачи пищи</a:t>
            </a:r>
            <a:r>
              <a:rPr lang="ru-RU" sz="2300" dirty="0"/>
              <a:t>, </a:t>
            </a:r>
            <a:r>
              <a:rPr lang="ru-RU" sz="2300" dirty="0" smtClean="0"/>
              <a:t>по мере </a:t>
            </a:r>
            <a:r>
              <a:rPr lang="ru-RU" sz="2300" dirty="0"/>
              <a:t>необходимости </a:t>
            </a:r>
            <a:r>
              <a:rPr lang="ru-RU" sz="2300" dirty="0" smtClean="0"/>
              <a:t>и </a:t>
            </a:r>
            <a:r>
              <a:rPr lang="ru-RU" sz="2300" dirty="0" smtClean="0"/>
              <a:t>в </a:t>
            </a:r>
            <a:r>
              <a:rPr lang="ru-RU" sz="2300" dirty="0"/>
              <a:t>конце рабочего </a:t>
            </a:r>
            <a:r>
              <a:rPr lang="ru-RU" sz="2300" dirty="0" smtClean="0"/>
              <a:t>дня. </a:t>
            </a:r>
            <a:r>
              <a:rPr lang="ru-RU" sz="2300" dirty="0"/>
              <a:t>Для этого необходимо иметь емкости: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300" dirty="0"/>
              <a:t>чистая ветошь;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300" dirty="0"/>
              <a:t>дезинфекция  ветоши (при дезинфекции ветошь должна быть полностью погружена в </a:t>
            </a:r>
            <a:r>
              <a:rPr lang="ru-RU" sz="2300" dirty="0" smtClean="0"/>
              <a:t>раствор с помощью груза, высота </a:t>
            </a:r>
            <a:r>
              <a:rPr lang="ru-RU" sz="2300" dirty="0" smtClean="0"/>
              <a:t>раствора </a:t>
            </a:r>
            <a:r>
              <a:rPr lang="ru-RU" sz="2300" dirty="0" smtClean="0"/>
              <a:t>– не менее 1 см);</a:t>
            </a:r>
            <a:endParaRPr lang="ru-RU" sz="23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300" dirty="0"/>
              <a:t>дезинфекция поверхностей, перчаток, </a:t>
            </a:r>
            <a:r>
              <a:rPr lang="ru-RU" sz="2300" dirty="0" smtClean="0"/>
              <a:t>масок (</a:t>
            </a:r>
            <a:r>
              <a:rPr lang="ru-RU" sz="2300" dirty="0"/>
              <a:t>с указанием наименования дезинфицирующего раствора, его концентрации, даты приготовления и предельного срока использования</a:t>
            </a:r>
            <a:r>
              <a:rPr lang="ru-RU" sz="2300" dirty="0" smtClean="0"/>
              <a:t>).</a:t>
            </a:r>
            <a:endParaRPr lang="ru-RU" sz="2300" dirty="0"/>
          </a:p>
          <a:p>
            <a:endParaRPr lang="ru-RU" sz="36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550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6748" y="780443"/>
            <a:ext cx="1156504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/>
              <a:t>	Генеральная </a:t>
            </a:r>
            <a:r>
              <a:rPr lang="ru-RU" sz="2800" dirty="0"/>
              <a:t>уборка проводится 1 раз в 7 дней, о чем делается запись в соответствующем журнале. Уборочный инвентарь используется только с маркировкой «</a:t>
            </a:r>
            <a:r>
              <a:rPr lang="ru-RU" sz="2800" dirty="0" smtClean="0"/>
              <a:t>Буфетная», «Моечная», «Столовая» соответственно </a:t>
            </a:r>
            <a:r>
              <a:rPr lang="ru-RU" sz="2800" dirty="0"/>
              <a:t>зонам цветового кодирования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/>
              <a:t>	Уборочный </a:t>
            </a:r>
            <a:r>
              <a:rPr lang="ru-RU" sz="2800" dirty="0"/>
              <a:t>материал после использования  заливают разрешенным дезинфицирующим средством по соответствующему режиму,  далее прополаскивают в проточной воде и </a:t>
            </a:r>
            <a:r>
              <a:rPr lang="ru-RU" sz="2800" dirty="0" smtClean="0"/>
              <a:t>сушат, либо утилизируют </a:t>
            </a:r>
            <a:r>
              <a:rPr lang="ru-RU" sz="2800" dirty="0"/>
              <a:t>(инвентарь используют строго по назначению).</a:t>
            </a:r>
          </a:p>
          <a:p>
            <a:endParaRPr lang="ru-RU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/>
              <a:t>	</a:t>
            </a:r>
            <a:r>
              <a:rPr lang="ru-RU" sz="2800" dirty="0" smtClean="0"/>
              <a:t>Персонал </a:t>
            </a:r>
            <a:r>
              <a:rPr lang="ru-RU" sz="2800" dirty="0"/>
              <a:t>пищеблока и буфетных обязан соблюдать правила личной гигиены.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0053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0" y="0"/>
          <a:ext cx="12192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Документ" r:id="rId4" imgW="10789821" imgH="6932109" progId="Word.Document.12">
                  <p:embed/>
                </p:oleObj>
              </mc:Choice>
              <mc:Fallback>
                <p:oleObj name="Документ" r:id="rId4" imgW="10789821" imgH="6932109" progId="Word.Document.12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2192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6948" y="0"/>
            <a:ext cx="11802793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40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Транспортировка </a:t>
            </a:r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пищи</a:t>
            </a:r>
            <a:endParaRPr lang="ru-RU" sz="40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/>
              <a:t> </a:t>
            </a:r>
            <a:endParaRPr lang="ru-RU" sz="1400" dirty="0" smtClean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 smtClean="0"/>
              <a:t>Для транспортировки готовой пищи в буфетные отделения больницы используют термосы, тележки-термосы, или плотно закрывающуюся посуду, четко промаркированную  по наименованию столов, без сколов и трещин.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 smtClean="0"/>
              <a:t>Категорически </a:t>
            </a:r>
            <a:r>
              <a:rPr lang="ru-RU" sz="2400" dirty="0"/>
              <a:t>запрещается использование на пищеблоке и в буфетных отделениях эмалированной посуды (ведер, кастрюль) для перевозки и хранения готовой пищи и пищевых </a:t>
            </a:r>
            <a:r>
              <a:rPr lang="ru-RU" sz="2400" dirty="0" smtClean="0"/>
              <a:t>продуктов </a:t>
            </a:r>
            <a:r>
              <a:rPr lang="ru-RU" sz="2400" dirty="0"/>
              <a:t>(«Санитарные правила устройства, оборудования и эксплуатации больниц, родильных домов и др</a:t>
            </a:r>
            <a:r>
              <a:rPr lang="ru-RU" sz="2400" dirty="0" smtClean="0"/>
              <a:t>. лечебных </a:t>
            </a:r>
            <a:r>
              <a:rPr lang="ru-RU" sz="2400" dirty="0"/>
              <a:t>стационаров</a:t>
            </a:r>
            <a:r>
              <a:rPr lang="ru-RU" sz="2400" dirty="0" smtClean="0"/>
              <a:t>.» </a:t>
            </a:r>
            <a:r>
              <a:rPr lang="ru-RU" sz="2400" dirty="0"/>
              <a:t>СанПиН 5179-90 от 29.06.90</a:t>
            </a:r>
            <a:r>
              <a:rPr lang="ru-RU" sz="2400" dirty="0" smtClean="0"/>
              <a:t>.)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 smtClean="0"/>
              <a:t>Тележки</a:t>
            </a:r>
            <a:r>
              <a:rPr lang="ru-RU" sz="2400" dirty="0"/>
              <a:t>, на которых транспортируют пищу, обрабатывают </a:t>
            </a:r>
            <a:r>
              <a:rPr lang="ru-RU" sz="2400" dirty="0" smtClean="0"/>
              <a:t>дезинфицирующим </a:t>
            </a:r>
            <a:r>
              <a:rPr lang="ru-RU" sz="2400" dirty="0"/>
              <a:t>раствором </a:t>
            </a:r>
            <a:r>
              <a:rPr lang="ru-RU" sz="2400" dirty="0" smtClean="0"/>
              <a:t>после </a:t>
            </a:r>
            <a:r>
              <a:rPr lang="ru-RU" sz="2400" dirty="0"/>
              <a:t>каждой перевозки </a:t>
            </a:r>
            <a:r>
              <a:rPr lang="ru-RU" sz="2400" dirty="0" smtClean="0"/>
              <a:t>блюд.</a:t>
            </a:r>
          </a:p>
        </p:txBody>
      </p:sp>
    </p:spTree>
    <p:extLst>
      <p:ext uri="{BB962C8B-B14F-4D97-AF65-F5344CB8AC3E}">
        <p14:creationId xmlns:p14="http://schemas.microsoft.com/office/powerpoint/2010/main" val="930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900" y="329857"/>
            <a:ext cx="11668835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7300" lvl="3" indent="-342900">
              <a:buFont typeface="Wingdings" panose="05000000000000000000" pitchFamily="2" charset="2"/>
              <a:buChar char="Ø"/>
            </a:pPr>
            <a:r>
              <a:rPr lang="ru-RU" sz="2300" dirty="0" smtClean="0"/>
              <a:t>Хлеб доставляется в мешках,  хранение  в которых не разрешается, Допускается перевозка хлеба в закрытых крышкой емкостях (ведрах, кастрюлях и т.п.).  Индивидуальная упаковка с хлеба снимается после доставки его из пищеблока, перед закладкой в место хранения.</a:t>
            </a:r>
          </a:p>
          <a:p>
            <a:pPr lvl="0"/>
            <a:r>
              <a:rPr lang="ru-RU" sz="2300" dirty="0" smtClean="0"/>
              <a:t>	</a:t>
            </a:r>
            <a:r>
              <a:rPr lang="ru-RU" sz="2300" u="sng" dirty="0" smtClean="0"/>
              <a:t>В </a:t>
            </a:r>
            <a:r>
              <a:rPr lang="ru-RU" sz="2300" u="sng" dirty="0"/>
              <a:t>двух мешках</a:t>
            </a:r>
            <a:r>
              <a:rPr lang="ru-RU" sz="2300" dirty="0"/>
              <a:t>  - если отделение находится в одном здании с пищеблоком: внутренний – матерчатый, наружный – клеенчатый  или пластиковый; </a:t>
            </a:r>
          </a:p>
          <a:p>
            <a:pPr lvl="0"/>
            <a:r>
              <a:rPr lang="ru-RU" sz="2300" dirty="0" smtClean="0"/>
              <a:t>	</a:t>
            </a:r>
            <a:r>
              <a:rPr lang="ru-RU" sz="2300" u="sng" dirty="0" smtClean="0"/>
              <a:t>В </a:t>
            </a:r>
            <a:r>
              <a:rPr lang="ru-RU" sz="2300" u="sng" dirty="0"/>
              <a:t>трех мешках</a:t>
            </a:r>
            <a:r>
              <a:rPr lang="ru-RU" sz="2300" dirty="0"/>
              <a:t> – если требуется транспортировка через улицу:  внутренний и наружный мешки – матерчатые, средний – клеенчатый.</a:t>
            </a:r>
          </a:p>
          <a:p>
            <a:r>
              <a:rPr lang="ru-RU" sz="2300" dirty="0"/>
              <a:t>            </a:t>
            </a:r>
            <a:r>
              <a:rPr lang="ru-RU" sz="2300" dirty="0" smtClean="0"/>
              <a:t>Матерчатые </a:t>
            </a:r>
            <a:r>
              <a:rPr lang="ru-RU" sz="2300" dirty="0"/>
              <a:t>мешки стираются один раз в неделю и по мере загрязнения, клеенчатые – после каждого использования протираются  двукратно </a:t>
            </a:r>
            <a:r>
              <a:rPr lang="ru-RU" sz="2300" dirty="0" smtClean="0"/>
              <a:t>дезинфицирующим </a:t>
            </a:r>
            <a:r>
              <a:rPr lang="ru-RU" sz="2300" dirty="0" smtClean="0"/>
              <a:t>средством  </a:t>
            </a:r>
            <a:r>
              <a:rPr lang="ru-RU" sz="2300" dirty="0" smtClean="0"/>
              <a:t>с  интервалом, соответственно инструкции к дезинфицирующему средству. </a:t>
            </a:r>
            <a:endParaRPr lang="ru-RU" sz="2300" dirty="0"/>
          </a:p>
          <a:p>
            <a:r>
              <a:rPr lang="ru-RU" sz="2300" dirty="0" smtClean="0"/>
              <a:t>	Ржаной </a:t>
            </a:r>
            <a:r>
              <a:rPr lang="ru-RU" sz="2300" dirty="0"/>
              <a:t>и пшеничный хлеб хранят раздельно. Место для хранения хлеба должно быть с  четкой маркировкой.  После выемки хлеба оно протирается  1% раствором  уксусной кислоты двукратно с интервалом </a:t>
            </a:r>
            <a:r>
              <a:rPr lang="ru-RU" sz="2300" dirty="0" smtClean="0"/>
              <a:t>15 </a:t>
            </a:r>
            <a:r>
              <a:rPr lang="ru-RU" sz="2300" dirty="0"/>
              <a:t>минут. </a:t>
            </a:r>
            <a:endParaRPr lang="ru-RU" sz="23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502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5" y="281772"/>
            <a:ext cx="8787995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Раздача </a:t>
            </a:r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пищи</a:t>
            </a:r>
            <a:endParaRPr lang="ru-RU" sz="40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/>
              <a:t> </a:t>
            </a:r>
          </a:p>
          <a:p>
            <a:pPr>
              <a:lnSpc>
                <a:spcPct val="150000"/>
              </a:lnSpc>
            </a:pPr>
            <a:r>
              <a:rPr lang="ru-RU" sz="3600" dirty="0"/>
              <a:t>Выдача отделениям рационов питания производится по </a:t>
            </a:r>
            <a:r>
              <a:rPr lang="ru-RU" sz="3600" b="1" dirty="0">
                <a:hlinkClick r:id="" action="ppaction://hlinkfile"/>
              </a:rPr>
              <a:t>форме N 23-МЗ</a:t>
            </a:r>
            <a:r>
              <a:rPr lang="ru-RU" sz="3600" dirty="0"/>
              <a:t> (Пр. МЗ РФ от 05.08.2003 №330) </a:t>
            </a:r>
            <a:r>
              <a:rPr lang="ru-RU" sz="3600" dirty="0" smtClean="0"/>
              <a:t>– «Ведомость </a:t>
            </a:r>
            <a:r>
              <a:rPr lang="ru-RU" sz="3600" dirty="0"/>
              <a:t>на отпуск отделениям рационов питания для </a:t>
            </a:r>
            <a:r>
              <a:rPr lang="ru-RU" sz="3600" dirty="0" smtClean="0"/>
              <a:t>больных».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484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130</TotalTime>
  <Words>481</Words>
  <Application>Microsoft Office PowerPoint</Application>
  <PresentationFormat>Произвольный</PresentationFormat>
  <Paragraphs>89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Капля</vt:lpstr>
      <vt:lpstr>Документ</vt:lpstr>
      <vt:lpstr>Санитарно-гигиенические требования к буфетным отделений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Kafedra1</cp:lastModifiedBy>
  <cp:revision>16</cp:revision>
  <dcterms:created xsi:type="dcterms:W3CDTF">2017-09-18T17:22:16Z</dcterms:created>
  <dcterms:modified xsi:type="dcterms:W3CDTF">2017-09-20T06:16:32Z</dcterms:modified>
</cp:coreProperties>
</file>